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7" r:id="rId4"/>
    <p:sldId id="258" r:id="rId5"/>
    <p:sldId id="260" r:id="rId6"/>
    <p:sldId id="265" r:id="rId7"/>
    <p:sldId id="266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87FDF-6FC8-47E7-8F80-FD554290B871}" type="datetimeFigureOut">
              <a:rPr lang="en-AU" smtClean="0"/>
              <a:t>05/05/2015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3565CD-357F-427E-9DBB-F4C2AE8E7E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092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AA3-517E-5E42-8411-2F56F99E9E2B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E1D150-7569-C541-9943-391ADE96FA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09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7A3F4-43D1-5340-BA2F-0A99BAD3EF32}" type="slidenum">
              <a:rPr lang="en-AU">
                <a:latin typeface="Arial" pitchFamily="-106" charset="0"/>
                <a:ea typeface="Arial" pitchFamily="-106" charset="0"/>
                <a:cs typeface="Arial" pitchFamily="-106" charset="0"/>
              </a:rPr>
              <a:pPr/>
              <a:t>3</a:t>
            </a:fld>
            <a:endParaRPr lang="en-AU">
              <a:latin typeface="Arial" pitchFamily="-106" charset="0"/>
              <a:ea typeface="Arial" pitchFamily="-106" charset="0"/>
              <a:cs typeface="Arial" pitchFamily="-106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AU">
                <a:latin typeface="Arial" pitchFamily="-106" charset="0"/>
                <a:ea typeface="Arial" pitchFamily="-106" charset="0"/>
                <a:cs typeface="Arial" pitchFamily="-106" charset="0"/>
              </a:rPr>
              <a:t>This includes clinical decisions as well as decisions around place of care, psychosocial needs, spiritual issues and so on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BFC23-4F53-8A47-8C4F-A61F6AC0E546}" type="datetimeFigureOut">
              <a:rPr lang="en-US" smtClean="0"/>
              <a:pPr/>
              <a:t>5/5/2015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FFF69-2524-4F4E-B2B4-E132C50E11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7825"/>
            <a:ext cx="57721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Discussing End of Life Care Preferences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295525"/>
          </a:xfrm>
        </p:spPr>
        <p:txBody>
          <a:bodyPr>
            <a:normAutofit/>
          </a:bodyPr>
          <a:lstStyle/>
          <a:p>
            <a:r>
              <a:rPr lang="en-US" dirty="0" smtClean="0"/>
              <a:t>Tools for Communication</a:t>
            </a:r>
          </a:p>
          <a:p>
            <a:endParaRPr lang="en-US" dirty="0" smtClean="0"/>
          </a:p>
          <a:p>
            <a:r>
              <a:rPr lang="en-US" dirty="0" smtClean="0"/>
              <a:t>Dr Derek Eng</a:t>
            </a:r>
          </a:p>
          <a:p>
            <a:r>
              <a:rPr lang="en-US" sz="1600" dirty="0" smtClean="0"/>
              <a:t>April 2015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7825"/>
            <a:ext cx="57721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Exploring </a:t>
            </a:r>
            <a:r>
              <a:rPr lang="en-AU" dirty="0" smtClean="0"/>
              <a:t>the patient’s </a:t>
            </a:r>
            <a:r>
              <a:rPr lang="en-AU" dirty="0"/>
              <a:t>concerns</a:t>
            </a:r>
            <a:r>
              <a:rPr lang="en-AU" dirty="0" smtClean="0"/>
              <a:t> about their end of life preferences/care – (their agenda)</a:t>
            </a:r>
          </a:p>
          <a:p>
            <a:r>
              <a:rPr lang="en-AU" dirty="0" smtClean="0"/>
              <a:t>Raising your concerns – (your agenda)</a:t>
            </a:r>
          </a:p>
          <a:p>
            <a:r>
              <a:rPr lang="en-AU" dirty="0" smtClean="0"/>
              <a:t>Responding to emotional cues – the NURSE acronym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3820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AU" sz="1800" dirty="0" smtClean="0"/>
              <a:t/>
            </a:r>
            <a:br>
              <a:rPr lang="en-AU" sz="1800" dirty="0" smtClean="0"/>
            </a:br>
            <a:r>
              <a:rPr lang="en-AU" sz="3200" dirty="0"/>
              <a:t>E</a:t>
            </a:r>
            <a:r>
              <a:rPr lang="en-AU" sz="3200" dirty="0" smtClean="0"/>
              <a:t>xploring </a:t>
            </a:r>
            <a:r>
              <a:rPr lang="en-AU" sz="3200" dirty="0" smtClean="0"/>
              <a:t>the patient’s </a:t>
            </a:r>
            <a:r>
              <a:rPr lang="en-AU" sz="3200" dirty="0" smtClean="0"/>
              <a:t>concerns about their end of life preferences/care: </a:t>
            </a:r>
            <a:r>
              <a:rPr lang="en-AU" sz="3200" dirty="0"/>
              <a:t>key skills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106" charset="2"/>
              <a:buNone/>
            </a:pPr>
            <a:endParaRPr lang="en-AU" sz="2400" dirty="0"/>
          </a:p>
          <a:p>
            <a:pPr eaLnBrk="1" hangingPunct="1">
              <a:lnSpc>
                <a:spcPct val="80000"/>
              </a:lnSpc>
            </a:pPr>
            <a:endParaRPr lang="en-AU" sz="2400" dirty="0" smtClean="0"/>
          </a:p>
          <a:p>
            <a:pPr eaLnBrk="1" hangingPunct="1">
              <a:lnSpc>
                <a:spcPct val="80000"/>
              </a:lnSpc>
            </a:pPr>
            <a:r>
              <a:rPr lang="en-AU" sz="2400" dirty="0" smtClean="0"/>
              <a:t>Ask-Tell-Ask AND Tell me more… :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Explore their hopes and fears/concerns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Clarify their goals </a:t>
            </a:r>
            <a:r>
              <a:rPr lang="en-AU" sz="2400" dirty="0"/>
              <a:t>and</a:t>
            </a:r>
            <a:r>
              <a:rPr lang="en-AU" sz="2400" dirty="0" smtClean="0"/>
              <a:t> expectations </a:t>
            </a:r>
            <a:r>
              <a:rPr lang="en-AU" sz="2400" b="1" dirty="0" smtClean="0"/>
              <a:t>before</a:t>
            </a:r>
            <a:r>
              <a:rPr lang="en-AU" sz="2400" dirty="0" smtClean="0"/>
              <a:t> </a:t>
            </a:r>
            <a:r>
              <a:rPr lang="en-AU" sz="2400" dirty="0"/>
              <a:t>any decision </a:t>
            </a:r>
            <a:r>
              <a:rPr lang="en-AU" sz="2400" dirty="0" smtClean="0"/>
              <a:t>making discussion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AU" sz="2400" dirty="0" smtClean="0"/>
          </a:p>
          <a:p>
            <a:pPr eaLnBrk="1" hangingPunct="1">
              <a:lnSpc>
                <a:spcPct val="80000"/>
              </a:lnSpc>
            </a:pPr>
            <a:r>
              <a:rPr lang="en-AU" sz="2400" dirty="0" smtClean="0"/>
              <a:t>Capitalise on </a:t>
            </a:r>
            <a:r>
              <a:rPr lang="en-AU" sz="2400" i="1" dirty="0" smtClean="0"/>
              <a:t>opportunities to align </a:t>
            </a:r>
            <a:r>
              <a:rPr lang="en-AU" sz="2400" dirty="0" smtClean="0"/>
              <a:t>their goals with ours:</a:t>
            </a:r>
          </a:p>
          <a:p>
            <a:pPr lvl="1">
              <a:lnSpc>
                <a:spcPct val="80000"/>
              </a:lnSpc>
            </a:pPr>
            <a:r>
              <a:rPr lang="en-AU" sz="2400" dirty="0" smtClean="0"/>
              <a:t>“It sounds like you are fed up with hospitals, perhaps when this happens again, we can have the care come to you at home…”</a:t>
            </a:r>
          </a:p>
          <a:p>
            <a:pPr eaLnBrk="1" hangingPunct="1">
              <a:lnSpc>
                <a:spcPct val="80000"/>
              </a:lnSpc>
            </a:pPr>
            <a:endParaRPr lang="en-AU" sz="2400" dirty="0"/>
          </a:p>
          <a:p>
            <a:pPr eaLnBrk="1" hangingPunct="1">
              <a:lnSpc>
                <a:spcPct val="80000"/>
              </a:lnSpc>
            </a:pPr>
            <a:endParaRPr lang="en-AU" sz="2400" dirty="0"/>
          </a:p>
          <a:p>
            <a:pPr eaLnBrk="1" hangingPunct="1">
              <a:lnSpc>
                <a:spcPct val="80000"/>
              </a:lnSpc>
            </a:pPr>
            <a:endParaRPr lang="en-AU" sz="2400" dirty="0"/>
          </a:p>
          <a:p>
            <a:pPr eaLnBrk="1" hangingPunct="1">
              <a:lnSpc>
                <a:spcPct val="80000"/>
              </a:lnSpc>
            </a:pPr>
            <a:endParaRPr lang="en-AU" sz="2400" dirty="0"/>
          </a:p>
          <a:p>
            <a:pPr eaLnBrk="1" hangingPunct="1">
              <a:lnSpc>
                <a:spcPct val="80000"/>
              </a:lnSpc>
            </a:pPr>
            <a:endParaRPr lang="en-AU" sz="2400" dirty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A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7825"/>
            <a:ext cx="57721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sz="3200" dirty="0" smtClean="0"/>
              <a:t>Exploring </a:t>
            </a:r>
            <a:r>
              <a:rPr lang="en-AU" sz="3200" dirty="0" smtClean="0"/>
              <a:t>the patient’s </a:t>
            </a:r>
            <a:r>
              <a:rPr lang="en-AU" sz="3200" dirty="0" smtClean="0"/>
              <a:t>concerns about their end of life preferences/care: </a:t>
            </a:r>
            <a:r>
              <a:rPr lang="en-AU" sz="3200" dirty="0"/>
              <a:t>key skills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AU" sz="2162" b="1" dirty="0"/>
              <a:t>If the patient does not want to discuss the future</a:t>
            </a:r>
            <a:r>
              <a:rPr lang="en-AU" sz="2162" dirty="0" smtClean="0"/>
              <a:t> you could try these skills:</a:t>
            </a:r>
            <a:endParaRPr lang="en-AU" sz="2162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AU" sz="2162" dirty="0"/>
          </a:p>
          <a:p>
            <a:pPr lvl="1" eaLnBrk="1" hangingPunct="1">
              <a:lnSpc>
                <a:spcPct val="80000"/>
              </a:lnSpc>
            </a:pPr>
            <a:r>
              <a:rPr lang="en-AU" sz="2162" dirty="0"/>
              <a:t>A hypothetical situation</a:t>
            </a:r>
            <a:endParaRPr lang="en-AU" sz="2162" dirty="0" smtClean="0"/>
          </a:p>
          <a:p>
            <a:pPr lvl="2" eaLnBrk="1" hangingPunct="1">
              <a:lnSpc>
                <a:spcPct val="80000"/>
              </a:lnSpc>
            </a:pPr>
            <a:r>
              <a:rPr lang="en-AU" sz="2162" dirty="0" smtClean="0"/>
              <a:t>“I know that you’re a very positive person and things will probably go well this time around.  If things down the track don’t go so smoothly, we would like to know your thoughts?”</a:t>
            </a:r>
          </a:p>
          <a:p>
            <a:pPr lvl="1">
              <a:lnSpc>
                <a:spcPct val="80000"/>
              </a:lnSpc>
            </a:pPr>
            <a:r>
              <a:rPr lang="en-AU" sz="2162" dirty="0" smtClean="0"/>
              <a:t>Hoping for the best, preparing for the rest</a:t>
            </a:r>
          </a:p>
          <a:p>
            <a:pPr lvl="2">
              <a:lnSpc>
                <a:spcPct val="80000"/>
              </a:lnSpc>
            </a:pPr>
            <a:r>
              <a:rPr lang="en-AU" sz="2162" dirty="0" smtClean="0"/>
              <a:t>‘What are you hoping for at the moment? Would it be okay to talk about your concerns for the future in case things don’t go as well as we hope?’</a:t>
            </a:r>
          </a:p>
          <a:p>
            <a:pPr lvl="1" eaLnBrk="1" hangingPunct="1">
              <a:lnSpc>
                <a:spcPct val="80000"/>
              </a:lnSpc>
            </a:pPr>
            <a:r>
              <a:rPr lang="en-AU" sz="2162" dirty="0" smtClean="0"/>
              <a:t>An ‘I wish</a:t>
            </a:r>
            <a:r>
              <a:rPr lang="en-AU" sz="2162" dirty="0"/>
              <a:t>’ statement</a:t>
            </a:r>
          </a:p>
          <a:p>
            <a:pPr lvl="2" eaLnBrk="1" hangingPunct="1">
              <a:lnSpc>
                <a:spcPct val="80000"/>
              </a:lnSpc>
            </a:pPr>
            <a:r>
              <a:rPr lang="en-AU" sz="2162" dirty="0"/>
              <a:t>‘I wish I</a:t>
            </a:r>
            <a:r>
              <a:rPr lang="en-AU" sz="2162" dirty="0" smtClean="0"/>
              <a:t> could guarantee that the antibiotics will work every time. </a:t>
            </a:r>
            <a:r>
              <a:rPr lang="en-AU" sz="2162" dirty="0"/>
              <a:t>What would be</a:t>
            </a:r>
            <a:r>
              <a:rPr lang="en-AU" sz="2162" dirty="0" smtClean="0"/>
              <a:t> important to you if things were clearly getting worse?</a:t>
            </a:r>
            <a:r>
              <a:rPr lang="en-AU" sz="2162" dirty="0"/>
              <a:t>’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AU" sz="2400" dirty="0" smtClean="0"/>
          </a:p>
          <a:p>
            <a:pPr eaLnBrk="1" hangingPunct="1">
              <a:lnSpc>
                <a:spcPct val="80000"/>
              </a:lnSpc>
            </a:pPr>
            <a:endParaRPr lang="en-AU" sz="2400" dirty="0" smtClean="0"/>
          </a:p>
          <a:p>
            <a:pPr eaLnBrk="1" hangingPunct="1">
              <a:lnSpc>
                <a:spcPct val="80000"/>
              </a:lnSpc>
            </a:pPr>
            <a:endParaRPr lang="en-A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dirty="0" smtClean="0"/>
              <a:t>Raising </a:t>
            </a:r>
            <a:r>
              <a:rPr lang="en-AU" dirty="0"/>
              <a:t>your concerns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AU" dirty="0" smtClean="0"/>
              <a:t>Catastrophic </a:t>
            </a:r>
            <a:r>
              <a:rPr lang="en-AU" dirty="0"/>
              <a:t>events at the end of life (e.g. major bleed, airways </a:t>
            </a:r>
            <a:r>
              <a:rPr lang="en-AU" dirty="0" smtClean="0"/>
              <a:t>obstruction, cardiac arrest) need to be discussed with patient and with family carers. </a:t>
            </a:r>
          </a:p>
          <a:p>
            <a:pPr eaLnBrk="1" hangingPunct="1"/>
            <a:r>
              <a:rPr lang="en-AU" dirty="0" smtClean="0"/>
              <a:t>Not for </a:t>
            </a:r>
            <a:r>
              <a:rPr lang="en-AU" dirty="0"/>
              <a:t>CPR</a:t>
            </a:r>
            <a:r>
              <a:rPr lang="en-AU" dirty="0" smtClean="0"/>
              <a:t> and MET call</a:t>
            </a:r>
          </a:p>
          <a:p>
            <a:pPr lvl="1"/>
            <a:r>
              <a:rPr lang="en-AU" dirty="0" smtClean="0"/>
              <a:t>Reassure that appropriate medical care WILL continue (</a:t>
            </a:r>
            <a:r>
              <a:rPr lang="en-AU" dirty="0" err="1" smtClean="0"/>
              <a:t>eg</a:t>
            </a:r>
            <a:r>
              <a:rPr lang="en-AU" dirty="0" smtClean="0"/>
              <a:t>. </a:t>
            </a:r>
            <a:r>
              <a:rPr lang="en-AU" dirty="0" err="1" smtClean="0"/>
              <a:t>IVAB’s</a:t>
            </a:r>
            <a:r>
              <a:rPr lang="en-AU" dirty="0" smtClean="0"/>
              <a:t>, IV Fluids etc)</a:t>
            </a:r>
          </a:p>
          <a:p>
            <a:pPr lvl="1"/>
            <a:r>
              <a:rPr lang="en-AU" dirty="0" smtClean="0"/>
              <a:t>Make a recommendation based on best evidence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82"/>
            <a:ext cx="9144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Responding to </a:t>
            </a:r>
            <a:r>
              <a:rPr lang="en-US" dirty="0">
                <a:ea typeface="ＭＳ Ｐゴシック" pitchFamily="-106" charset="-128"/>
                <a:cs typeface="ＭＳ Ｐゴシック" pitchFamily="-106" charset="-128"/>
              </a:rPr>
              <a:t>e</a:t>
            </a:r>
            <a:r>
              <a:rPr lang="en-US" dirty="0" smtClean="0">
                <a:ea typeface="ＭＳ Ｐゴシック" pitchFamily="-106" charset="-128"/>
                <a:cs typeface="ＭＳ Ｐゴシック" pitchFamily="-106" charset="-128"/>
              </a:rPr>
              <a:t>motional cues</a:t>
            </a:r>
          </a:p>
        </p:txBody>
      </p:sp>
      <p:sp>
        <p:nvSpPr>
          <p:cNvPr id="3686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68413"/>
            <a:ext cx="8147050" cy="50831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N:	Name it: </a:t>
            </a:r>
            <a:r>
              <a:rPr lang="en-US" sz="2000" dirty="0" smtClean="0">
                <a:ea typeface="+mn-ea"/>
                <a:cs typeface="+mn-cs"/>
              </a:rPr>
              <a:t>“…it sounds like you’ve been worried about what’s going on…”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U: 	Understand the core message</a:t>
            </a:r>
            <a:r>
              <a:rPr lang="en-US" sz="2000" dirty="0" smtClean="0">
                <a:ea typeface="+mn-ea"/>
                <a:cs typeface="+mn-cs"/>
              </a:rPr>
              <a:t>:  “…if I understand you 	correctly,  you are worried about what to say to your family and how they will react…”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solidFill>
                <a:srgbClr val="FF0000"/>
              </a:solidFill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R:	Respect /Reassurance at the right time</a:t>
            </a:r>
            <a:r>
              <a:rPr lang="en-US" sz="2000" dirty="0" smtClean="0">
                <a:ea typeface="+mn-ea"/>
                <a:cs typeface="+mn-cs"/>
              </a:rPr>
              <a:t>:  “…I’m really impressed that you’ve </a:t>
            </a:r>
            <a:r>
              <a:rPr lang="en-US" sz="2000" dirty="0" smtClean="0"/>
              <a:t>continued to be</a:t>
            </a:r>
            <a:r>
              <a:rPr lang="en-US" sz="2000" dirty="0" smtClean="0">
                <a:ea typeface="+mn-ea"/>
                <a:cs typeface="+mn-cs"/>
              </a:rPr>
              <a:t> independent …”.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S: 	Support: </a:t>
            </a:r>
            <a:r>
              <a:rPr lang="en-US" sz="2000" dirty="0" smtClean="0">
                <a:ea typeface="+mn-ea"/>
                <a:cs typeface="+mn-cs"/>
              </a:rPr>
              <a:t>“… would you like me to talk to your family about this…”</a:t>
            </a: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600" dirty="0" smtClean="0"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ea typeface="+mn-ea"/>
                <a:cs typeface="+mn-cs"/>
              </a:rPr>
              <a:t>E:		Explore: </a:t>
            </a:r>
            <a:r>
              <a:rPr lang="en-US" sz="2000" dirty="0" smtClean="0">
                <a:ea typeface="+mn-ea"/>
                <a:cs typeface="+mn-cs"/>
              </a:rPr>
              <a:t>“… I notice that you’re upset, can you tell me what you’re thinking?”</a:t>
            </a:r>
          </a:p>
        </p:txBody>
      </p:sp>
      <p:sp>
        <p:nvSpPr>
          <p:cNvPr id="23556" name="TextBox 18"/>
          <p:cNvSpPr txBox="1">
            <a:spLocks noChangeArrowheads="1"/>
          </p:cNvSpPr>
          <p:nvPr/>
        </p:nvSpPr>
        <p:spPr bwMode="auto">
          <a:xfrm>
            <a:off x="609600" y="6351588"/>
            <a:ext cx="5749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buFont typeface="Wingdings" pitchFamily="-106" charset="2"/>
              <a:buChar char="v"/>
            </a:pPr>
            <a:r>
              <a:rPr lang="en-US" sz="1400">
                <a:latin typeface="Calibri" pitchFamily="-106" charset="0"/>
              </a:rPr>
              <a:t>Back, Arnold, Tulsky – Mastering Communication with Seriously Ill Patients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57825"/>
            <a:ext cx="57721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Remember: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Respect the patient by listening to their concerns in a non-judgmental way</a:t>
            </a:r>
          </a:p>
          <a:p>
            <a:r>
              <a:rPr lang="en-US" dirty="0" smtClean="0"/>
              <a:t>Acknowledge patient’s emotions and allow this to settle before trying to give information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You are the medical expert - </a:t>
            </a:r>
            <a:r>
              <a:rPr lang="en-AU" sz="3200" dirty="0" smtClean="0"/>
              <a:t>make a recommendation based on best evidence</a:t>
            </a:r>
            <a:r>
              <a:rPr lang="en-US" sz="3200" dirty="0" smtClean="0"/>
              <a:t> 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Experiential workshops are the best way to learn and practice the communication skills.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4086</TotalTime>
  <Words>407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Discussing End of Life Care Preferences</vt:lpstr>
      <vt:lpstr>Key skills</vt:lpstr>
      <vt:lpstr> Exploring the patient’s concerns about their end of life preferences/care: key skills</vt:lpstr>
      <vt:lpstr>Exploring the patient’s concerns about their end of life preferences/care: key skills</vt:lpstr>
      <vt:lpstr>Raising your concerns</vt:lpstr>
      <vt:lpstr>Responding to emotional cues</vt:lpstr>
      <vt:lpstr>Remember:</vt:lpstr>
    </vt:vector>
  </TitlesOfParts>
  <Company>D &amp; S Medical Services Pty 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Discussing End of Life Care Preferences</dc:title>
  <dc:creator>Derek Eng</dc:creator>
  <cp:lastModifiedBy>Lorna Hurst</cp:lastModifiedBy>
  <cp:revision>11</cp:revision>
  <cp:lastPrinted>2015-04-10T05:07:26Z</cp:lastPrinted>
  <dcterms:created xsi:type="dcterms:W3CDTF">2015-04-05T15:20:06Z</dcterms:created>
  <dcterms:modified xsi:type="dcterms:W3CDTF">2015-05-05T00:53:56Z</dcterms:modified>
</cp:coreProperties>
</file>