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13"/>
  </p:notesMasterIdLst>
  <p:sldIdLst>
    <p:sldId id="258" r:id="rId6"/>
    <p:sldId id="257" r:id="rId7"/>
    <p:sldId id="259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63B20-F05F-4304-818C-447E5E31832B}" type="datetimeFigureOut">
              <a:rPr lang="en-AU" smtClean="0"/>
              <a:t>30/07/2018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3BB01-9415-4086-99EC-6F6F6C55AC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7525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00A34-18C2-423B-B7B9-663ECA6438CB}" type="datetime1">
              <a:rPr lang="en-AU" smtClean="0"/>
              <a:t>30/07/2018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8F17-669E-4508-8238-16CB058347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518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46D1-52F1-4A38-8EA2-CD3A2A1F2DED}" type="datetime1">
              <a:rPr lang="en-AU" smtClean="0"/>
              <a:t>30/07/2018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8F17-669E-4508-8238-16CB058347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9844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097F-2517-4842-AECF-C67BC183F857}" type="datetime1">
              <a:rPr lang="en-AU" smtClean="0"/>
              <a:t>30/07/2018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8F17-669E-4508-8238-16CB058347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4022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9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for standard PowerPoint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996946" cy="55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256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784F-2CC0-4475-AD45-788D718C934B}" type="datetime1">
              <a:rPr lang="en-AU" smtClean="0"/>
              <a:t>30/07/2018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8F17-669E-4508-8238-16CB058347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6082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3A7A-E53F-44FD-A647-8A09E84298D2}" type="datetime1">
              <a:rPr lang="en-AU" smtClean="0"/>
              <a:t>30/07/2018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8F17-669E-4508-8238-16CB058347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922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45104-BC1A-4D69-A55B-BF6BA03AC29B}" type="datetime1">
              <a:rPr lang="en-AU" smtClean="0"/>
              <a:t>30/07/2018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8F17-669E-4508-8238-16CB058347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0299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1F236-8308-47EB-B0ED-7AB55B5833EF}" type="datetime1">
              <a:rPr lang="en-AU" smtClean="0"/>
              <a:t>30/07/2018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8F17-669E-4508-8238-16CB058347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9157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C8F74-3661-4861-997F-2963FC742B36}" type="datetime1">
              <a:rPr lang="en-AU" smtClean="0"/>
              <a:t>30/07/2018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8F17-669E-4508-8238-16CB058347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8071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4942-56E8-439D-9D65-CAFB69542BDA}" type="datetime1">
              <a:rPr lang="en-AU" smtClean="0"/>
              <a:t>30/07/2018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8F17-669E-4508-8238-16CB058347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897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2D46-DF82-440D-A647-544B561E1D97}" type="datetime1">
              <a:rPr lang="en-AU" smtClean="0"/>
              <a:t>30/07/2018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8F17-669E-4508-8238-16CB058347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3054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01CE-A37B-4DD7-B192-683B65442F4B}" type="datetime1">
              <a:rPr lang="en-AU" smtClean="0"/>
              <a:t>30/07/2018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8F17-669E-4508-8238-16CB058347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312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4F8C7-8701-4197-855E-DDC1755BBED0}" type="datetime1">
              <a:rPr lang="en-AU" smtClean="0"/>
              <a:t>30/07/2018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8224" y="6597352"/>
            <a:ext cx="2133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1F8F8F17-669E-4508-8238-16CB05834727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93853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6133" y="1449646"/>
            <a:ext cx="7744339" cy="14032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Title for standard PowerPoint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9653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90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Falls.ManagementWA@health.wa.gov.a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Falls.Management@health.wa.gov.a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980728"/>
            <a:ext cx="7744339" cy="1403289"/>
          </a:xfrm>
        </p:spPr>
        <p:txBody>
          <a:bodyPr>
            <a:normAutofit fontScale="90000"/>
          </a:bodyPr>
          <a:lstStyle/>
          <a:p>
            <a:r>
              <a:rPr lang="en-AU" dirty="0"/>
              <a:t>Western Australian Multidisciplinary Post Fall Management Guidelines</a:t>
            </a:r>
            <a:endParaRPr lang="en-AU" dirty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043608" y="2132856"/>
            <a:ext cx="2736304" cy="69492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>
                <a:solidFill>
                  <a:schemeClr val="accent1"/>
                </a:solidFill>
              </a:rPr>
              <a:t>Pharmacy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043608" y="2636912"/>
            <a:ext cx="2736304" cy="69492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>
                <a:solidFill>
                  <a:schemeClr val="bg2">
                    <a:lumMod val="50000"/>
                  </a:schemeClr>
                </a:solidFill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193182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8F17-669E-4508-8238-16CB05834727}" type="slidenum">
              <a:rPr lang="en-AU" smtClean="0"/>
              <a:t>2</a:t>
            </a:fld>
            <a:endParaRPr lang="en-AU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xmlns="" id="{48A556A7-55FE-438D-8B27-1547F9925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dirty="0"/>
              <a:t>Information about this PowerPoint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xmlns="" id="{E862E760-1DFF-4FBE-A657-D3F19701A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507288" cy="5165724"/>
          </a:xfrm>
        </p:spPr>
        <p:txBody>
          <a:bodyPr>
            <a:normAutofit fontScale="92500" lnSpcReduction="20000"/>
          </a:bodyPr>
          <a:lstStyle/>
          <a:p>
            <a:r>
              <a:rPr lang="en-AU" sz="2400" dirty="0"/>
              <a:t>It provides a summary of the updated Post Fall Multidisciplinary Management Guidelines for Western Australian Health Care Settings 2018.</a:t>
            </a:r>
          </a:p>
          <a:p>
            <a:r>
              <a:rPr lang="en-AU" sz="2400" dirty="0"/>
              <a:t>It is designed to assist in the education of all health professionals involved in the care of a patient post fall. </a:t>
            </a:r>
          </a:p>
          <a:p>
            <a:r>
              <a:rPr lang="en-AU" sz="2400" dirty="0"/>
              <a:t>All health professionals involved in the care of a patient post fall should receive this information.</a:t>
            </a:r>
          </a:p>
          <a:p>
            <a:r>
              <a:rPr lang="en-AU" sz="2400" dirty="0"/>
              <a:t>It is a basic outline and contains only essential information. </a:t>
            </a:r>
          </a:p>
          <a:p>
            <a:r>
              <a:rPr lang="en-AU" sz="2400" dirty="0"/>
              <a:t>It can be adapted to suit your local area and staff. </a:t>
            </a:r>
          </a:p>
          <a:p>
            <a:r>
              <a:rPr lang="en-AU" sz="2400" dirty="0"/>
              <a:t>Refer to the complete guidelines. </a:t>
            </a:r>
          </a:p>
          <a:p>
            <a:r>
              <a:rPr lang="en-AU" sz="2400" dirty="0"/>
              <a:t>Supplementary notes are given below the slides.</a:t>
            </a:r>
          </a:p>
          <a:p>
            <a:r>
              <a:rPr lang="en-AU" sz="2400" dirty="0"/>
              <a:t>The application of local policy may indicate alternative actions or other policies to meet requirements. </a:t>
            </a:r>
          </a:p>
          <a:p>
            <a:endParaRPr lang="en-AU" sz="2400" dirty="0"/>
          </a:p>
          <a:p>
            <a:pPr marL="0" indent="0">
              <a:buNone/>
            </a:pPr>
            <a:r>
              <a:rPr lang="en-AU" sz="2400" dirty="0"/>
              <a:t>Please contact </a:t>
            </a:r>
            <a:r>
              <a:rPr lang="en-AU" sz="2400" dirty="0">
                <a:hlinkClick r:id="rId2"/>
              </a:rPr>
              <a:t>Falls.ManagementWA@health.wa.gov.au</a:t>
            </a:r>
            <a:endParaRPr lang="en-AU" sz="2400" dirty="0"/>
          </a:p>
          <a:p>
            <a:pPr marL="0" indent="0">
              <a:buNone/>
            </a:pPr>
            <a:r>
              <a:rPr lang="en-AU" sz="2400" dirty="0"/>
              <a:t>if you have any questions/comments or </a:t>
            </a:r>
            <a:r>
              <a:rPr lang="en-AU" sz="2400" dirty="0" smtClean="0"/>
              <a:t>feedback.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942497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AU" dirty="0"/>
              <a:t>Pharmacy</a:t>
            </a: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588224" y="6597352"/>
            <a:ext cx="2133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8F8F17-669E-4508-8238-16CB05834727}" type="slidenum">
              <a:rPr lang="en-AU" smtClean="0"/>
              <a:pPr/>
              <a:t>3</a:t>
            </a:fld>
            <a:endParaRPr lang="en-AU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AU" dirty="0"/>
              <a:t>Medications are recognised as a major contributor to falls</a:t>
            </a:r>
          </a:p>
          <a:p>
            <a:r>
              <a:rPr lang="en-AU" dirty="0"/>
              <a:t>Pharmacists can play an active role in reviewing medication regimens to optimise therapy and minimise the likelihood of further falls. </a:t>
            </a:r>
          </a:p>
        </p:txBody>
      </p:sp>
    </p:spTree>
    <p:extLst>
      <p:ext uri="{BB962C8B-B14F-4D97-AF65-F5344CB8AC3E}">
        <p14:creationId xmlns:p14="http://schemas.microsoft.com/office/powerpoint/2010/main" val="2850290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8F17-669E-4508-8238-16CB05834727}" type="slidenum">
              <a:rPr lang="en-AU" smtClean="0"/>
              <a:t>4</a:t>
            </a:fld>
            <a:endParaRPr lang="en-AU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AU" dirty="0"/>
              <a:t>Pharmacy Review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2708921"/>
            <a:ext cx="8229600" cy="2232248"/>
          </a:xfrm>
        </p:spPr>
        <p:txBody>
          <a:bodyPr/>
          <a:lstStyle/>
          <a:p>
            <a:r>
              <a:rPr lang="en-AU" dirty="0"/>
              <a:t>Pharmacists should review patients within two working days of a fall, which may occur in person or via remote review or telehealth</a:t>
            </a: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88224" y="6597352"/>
            <a:ext cx="2133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8F8F17-669E-4508-8238-16CB05834727}" type="slidenum">
              <a:rPr lang="en-AU" smtClean="0"/>
              <a:pPr/>
              <a:t>4</a:t>
            </a:fld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56ADF7-B4D5-4CB2-AA88-8B65F663D468}"/>
              </a:ext>
            </a:extLst>
          </p:cNvPr>
          <p:cNvSpPr txBox="1"/>
          <p:nvPr/>
        </p:nvSpPr>
        <p:spPr>
          <a:xfrm>
            <a:off x="0" y="6237312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accent1"/>
                </a:solidFill>
              </a:rPr>
              <a:t>Local Policy May Apply to Some of These Actions </a:t>
            </a:r>
          </a:p>
        </p:txBody>
      </p:sp>
    </p:spTree>
    <p:extLst>
      <p:ext uri="{BB962C8B-B14F-4D97-AF65-F5344CB8AC3E}">
        <p14:creationId xmlns:p14="http://schemas.microsoft.com/office/powerpoint/2010/main" val="543508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8F17-669E-4508-8238-16CB05834727}" type="slidenum">
              <a:rPr lang="en-AU" smtClean="0"/>
              <a:t>5</a:t>
            </a:fld>
            <a:endParaRPr lang="en-AU"/>
          </a:p>
        </p:txBody>
      </p:sp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AU" dirty="0"/>
              <a:t>Initial Assessment Includes: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92500"/>
          </a:bodyPr>
          <a:lstStyle/>
          <a:p>
            <a:pPr>
              <a:buClr>
                <a:schemeClr val="tx1"/>
              </a:buClr>
            </a:pPr>
            <a:r>
              <a:rPr lang="en-AU" dirty="0"/>
              <a:t>Patient’s current clinical condition </a:t>
            </a:r>
          </a:p>
          <a:p>
            <a:pPr>
              <a:buClr>
                <a:schemeClr val="tx1"/>
              </a:buClr>
            </a:pPr>
            <a:r>
              <a:rPr lang="en-AU" dirty="0"/>
              <a:t>Medication plan</a:t>
            </a:r>
          </a:p>
          <a:p>
            <a:pPr>
              <a:buClr>
                <a:schemeClr val="tx1"/>
              </a:buClr>
            </a:pPr>
            <a:r>
              <a:rPr lang="en-AU" dirty="0"/>
              <a:t>Documentation</a:t>
            </a:r>
          </a:p>
          <a:p>
            <a:pPr>
              <a:buClr>
                <a:schemeClr val="tx1"/>
              </a:buClr>
            </a:pPr>
            <a:r>
              <a:rPr lang="en-AU" dirty="0"/>
              <a:t>Potential issues regarding falls-related medication management</a:t>
            </a:r>
          </a:p>
          <a:p>
            <a:pPr>
              <a:buClr>
                <a:schemeClr val="tx1"/>
              </a:buClr>
            </a:pPr>
            <a:r>
              <a:rPr lang="en-AU" dirty="0"/>
              <a:t>Potential medication-related contributors to the fall</a:t>
            </a:r>
          </a:p>
          <a:p>
            <a:pPr>
              <a:buClr>
                <a:schemeClr val="tx1"/>
              </a:buClr>
            </a:pPr>
            <a:r>
              <a:rPr lang="en-AU" dirty="0"/>
              <a:t>Appropriateness of medication management</a:t>
            </a:r>
          </a:p>
        </p:txBody>
      </p:sp>
    </p:spTree>
    <p:extLst>
      <p:ext uri="{BB962C8B-B14F-4D97-AF65-F5344CB8AC3E}">
        <p14:creationId xmlns:p14="http://schemas.microsoft.com/office/powerpoint/2010/main" val="3281897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8F17-669E-4508-8238-16CB05834727}" type="slidenum">
              <a:rPr lang="en-AU" smtClean="0"/>
              <a:t>6</a:t>
            </a:fld>
            <a:endParaRPr lang="en-AU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dirty="0"/>
              <a:t>Comprehensive Medication Review</a:t>
            </a:r>
            <a:br>
              <a:rPr lang="en-AU" dirty="0"/>
            </a:br>
            <a:r>
              <a:rPr lang="en-AU" dirty="0"/>
              <a:t>includes: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3528" y="2333299"/>
            <a:ext cx="8363272" cy="3904014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Identify falls related risks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Collaborating with prescribers and other relevant healthcare professionals to formulate risk-mitigating strategies</a:t>
            </a:r>
            <a:endParaRPr lang="en-AU" sz="3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Review &amp; discussions should be documented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This will facilitate timely communication of medication changes to relevant parties.</a:t>
            </a:r>
            <a:endParaRPr lang="en-AU" sz="32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43267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8F17-669E-4508-8238-16CB05834727}" type="slidenum">
              <a:rPr lang="en-AU" smtClean="0"/>
              <a:t>7</a:t>
            </a:fld>
            <a:endParaRPr lang="en-AU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F94E7379-86B4-46C4-91AC-370EDB236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AU" dirty="0"/>
              <a:t>Summary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C87023E9-E224-43EE-B654-59D43FD74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4812"/>
            <a:ext cx="8229600" cy="492941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role of Pharmacy is integral to the multidisciplinary management and care of patients who are at risk of falling, or who have fallen. </a:t>
            </a:r>
            <a:r>
              <a:rPr lang="en-AU" dirty="0"/>
              <a:t> </a:t>
            </a:r>
          </a:p>
          <a:p>
            <a:r>
              <a:rPr lang="en-AU" dirty="0"/>
              <a:t>The guidelines have developed by the Pharmacists within the Western Australian Multidisciplinary Post Fall Guideline Working Party 2018 as evidenced based care for the patient post fall.</a:t>
            </a:r>
          </a:p>
          <a:p>
            <a:r>
              <a:rPr lang="en-AU" dirty="0"/>
              <a:t>State-wide consultation of consumers, health professionals including aboriginal and untrained health care staff has occurred during the guideline development. </a:t>
            </a:r>
          </a:p>
          <a:p>
            <a:r>
              <a:rPr lang="en-AU" dirty="0"/>
              <a:t>The guidelines are to be utilised in conjunction with the Post Fall Management Guidelines in Western Australian Healthcare Settings 2018.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F228CE6-0D03-4BBB-BD91-9CA4DFA9D821}"/>
              </a:ext>
            </a:extLst>
          </p:cNvPr>
          <p:cNvSpPr txBox="1"/>
          <p:nvPr/>
        </p:nvSpPr>
        <p:spPr>
          <a:xfrm>
            <a:off x="107504" y="6251095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Contact </a:t>
            </a:r>
            <a:r>
              <a:rPr lang="en-AU" dirty="0">
                <a:hlinkClick r:id="rId2"/>
              </a:rPr>
              <a:t>Falls.Management@health.wa.gov.au</a:t>
            </a:r>
            <a:r>
              <a:rPr lang="en-AU" dirty="0"/>
              <a:t> for more information  </a:t>
            </a:r>
          </a:p>
        </p:txBody>
      </p:sp>
    </p:spTree>
    <p:extLst>
      <p:ext uri="{BB962C8B-B14F-4D97-AF65-F5344CB8AC3E}">
        <p14:creationId xmlns:p14="http://schemas.microsoft.com/office/powerpoint/2010/main" val="381140858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Red PMS 7427 2014">
      <a:dk1>
        <a:srgbClr val="000000"/>
      </a:dk1>
      <a:lt1>
        <a:srgbClr val="FFFFFF"/>
      </a:lt1>
      <a:dk2>
        <a:srgbClr val="464E56"/>
      </a:dk2>
      <a:lt2>
        <a:srgbClr val="FFFFFF"/>
      </a:lt2>
      <a:accent1>
        <a:srgbClr val="851130"/>
      </a:accent1>
      <a:accent2>
        <a:srgbClr val="851130"/>
      </a:accent2>
      <a:accent3>
        <a:srgbClr val="851130"/>
      </a:accent3>
      <a:accent4>
        <a:srgbClr val="851130"/>
      </a:accent4>
      <a:accent5>
        <a:srgbClr val="851130"/>
      </a:accent5>
      <a:accent6>
        <a:srgbClr val="851130"/>
      </a:accent6>
      <a:hlink>
        <a:srgbClr val="095489"/>
      </a:hlink>
      <a:folHlink>
        <a:srgbClr val="095489"/>
      </a:folHlink>
    </a:clrScheme>
    <a:fontScheme name="DoH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Red PMS 7427 2014">
      <a:dk1>
        <a:srgbClr val="000000"/>
      </a:dk1>
      <a:lt1>
        <a:srgbClr val="FFFFFF"/>
      </a:lt1>
      <a:dk2>
        <a:srgbClr val="464E56"/>
      </a:dk2>
      <a:lt2>
        <a:srgbClr val="FFFFFF"/>
      </a:lt2>
      <a:accent1>
        <a:srgbClr val="851130"/>
      </a:accent1>
      <a:accent2>
        <a:srgbClr val="851130"/>
      </a:accent2>
      <a:accent3>
        <a:srgbClr val="851130"/>
      </a:accent3>
      <a:accent4>
        <a:srgbClr val="851130"/>
      </a:accent4>
      <a:accent5>
        <a:srgbClr val="851130"/>
      </a:accent5>
      <a:accent6>
        <a:srgbClr val="851130"/>
      </a:accent6>
      <a:hlink>
        <a:srgbClr val="095489"/>
      </a:hlink>
      <a:folHlink>
        <a:srgbClr val="095489"/>
      </a:folHlink>
    </a:clrScheme>
    <a:fontScheme name="DoH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752876A3DD0843954196ADB5384E1A" ma:contentTypeVersion="0" ma:contentTypeDescription="Create a new document." ma:contentTypeScope="" ma:versionID="b8bfb602f94a223540798a0d61cc0a6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473EA0D-131A-424B-9728-C3CF5CBE98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D778DB-1C79-4C51-A5AE-DF4101B21A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A0C8748-FE25-4081-9FF3-E3E0B07FD9D9}">
  <ds:schemaRefs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45</TotalTime>
  <Words>374</Words>
  <Application>Microsoft Office PowerPoint</Application>
  <PresentationFormat>On-screen Show (4:3)</PresentationFormat>
  <Paragraphs>46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Blank</vt:lpstr>
      <vt:lpstr>Custom Design</vt:lpstr>
      <vt:lpstr>Western Australian Multidisciplinary Post Fall Management Guidelines</vt:lpstr>
      <vt:lpstr>Information about this PowerPoint</vt:lpstr>
      <vt:lpstr>Pharmacy</vt:lpstr>
      <vt:lpstr>Pharmacy Review</vt:lpstr>
      <vt:lpstr>Initial Assessment Includes:</vt:lpstr>
      <vt:lpstr>Comprehensive Medication Review includes: </vt:lpstr>
      <vt:lpstr>Summary</vt:lpstr>
    </vt:vector>
  </TitlesOfParts>
  <Company>Department of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Health Standard Screen PowerPoint Template</dc:title>
  <dc:creator>Dobson, Steve</dc:creator>
  <cp:keywords>Department of Health</cp:keywords>
  <dc:description>Department of Health</dc:description>
  <cp:lastModifiedBy>Webb, Tiffany</cp:lastModifiedBy>
  <cp:revision>16</cp:revision>
  <dcterms:created xsi:type="dcterms:W3CDTF">2016-03-22T03:45:32Z</dcterms:created>
  <dcterms:modified xsi:type="dcterms:W3CDTF">2018-07-30T08:08:28Z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0x0101002C752876A3DD0843954196ADB5384E1A</vt:lpwstr>
  </property>
</Properties>
</file>