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1" r:id="rId15"/>
    <p:sldId id="290"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7477"/>
    <a:srgbClr val="B666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533" autoAdjust="0"/>
  </p:normalViewPr>
  <p:slideViewPr>
    <p:cSldViewPr>
      <p:cViewPr>
        <p:scale>
          <a:sx n="66" d="100"/>
          <a:sy n="66" d="100"/>
        </p:scale>
        <p:origin x="-634" y="-5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BDB0F-8190-4966-8984-BFB7C9E2CDCB}" type="datetimeFigureOut">
              <a:rPr lang="en-AU" smtClean="0"/>
              <a:t>4/05/2015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95628-3E07-4F14-9E24-04814D741F35}" type="slidenum">
              <a:rPr lang="en-AU" smtClean="0"/>
              <a:t>‹#›</a:t>
            </a:fld>
            <a:endParaRPr lang="en-AU"/>
          </a:p>
        </p:txBody>
      </p:sp>
    </p:spTree>
    <p:extLst>
      <p:ext uri="{BB962C8B-B14F-4D97-AF65-F5344CB8AC3E}">
        <p14:creationId xmlns:p14="http://schemas.microsoft.com/office/powerpoint/2010/main" val="4530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A95628-3E07-4F14-9E24-04814D741F35}" type="slidenum">
              <a:rPr lang="en-AU" smtClean="0"/>
              <a:t>1</a:t>
            </a:fld>
            <a:endParaRPr lang="en-AU"/>
          </a:p>
        </p:txBody>
      </p:sp>
    </p:spTree>
    <p:extLst>
      <p:ext uri="{BB962C8B-B14F-4D97-AF65-F5344CB8AC3E}">
        <p14:creationId xmlns:p14="http://schemas.microsoft.com/office/powerpoint/2010/main" val="265508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948C4F-EEF4-47D1-A915-5A44CCF5C45B}" type="slidenum">
              <a:rPr lang="en-AU" altLang="en-US" smtClean="0">
                <a:latin typeface="Arial" charset="0"/>
              </a:rPr>
              <a:pPr eaLnBrk="1" hangingPunct="1">
                <a:spcBef>
                  <a:spcPct val="0"/>
                </a:spcBef>
              </a:pPr>
              <a:t>11</a:t>
            </a:fld>
            <a:endParaRPr lang="en-AU"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C6BA0B-228E-4751-817F-08D721B5E3B0}" type="slidenum">
              <a:rPr lang="en-AU" altLang="en-US" smtClean="0">
                <a:latin typeface="Arial" charset="0"/>
              </a:rPr>
              <a:pPr eaLnBrk="1" hangingPunct="1">
                <a:spcBef>
                  <a:spcPct val="0"/>
                </a:spcBef>
              </a:pPr>
              <a:t>12</a:t>
            </a:fld>
            <a:endParaRPr lang="en-AU"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AU" dirty="0" smtClean="0"/>
          </a:p>
          <a:p>
            <a:pPr>
              <a:defRPr/>
            </a:pPr>
            <a:r>
              <a:rPr lang="en-US" dirty="0" smtClean="0"/>
              <a:t>Motorola advises:</a:t>
            </a:r>
          </a:p>
          <a:p>
            <a:pPr>
              <a:defRPr/>
            </a:pPr>
            <a:endParaRPr lang="en-AU" dirty="0" smtClean="0"/>
          </a:p>
          <a:p>
            <a:pPr marL="171450" indent="-171450">
              <a:buFont typeface="Arial" panose="020B0604020202020204" pitchFamily="34" charset="0"/>
              <a:buChar char="•"/>
              <a:defRPr/>
            </a:pPr>
            <a:r>
              <a:rPr lang="en-US" dirty="0" smtClean="0"/>
              <a:t>Leaving a battery in a device, in a cradle indefinitely will result in storing a battery with 100% charge. The battery will not be overcharged, but it will age quicker. If the device is not to be used for long periods of time, the device should not be stored in the cradle. </a:t>
            </a:r>
          </a:p>
          <a:p>
            <a:pPr>
              <a:defRPr/>
            </a:pPr>
            <a:endParaRPr lang="en-US" dirty="0" smtClean="0"/>
          </a:p>
          <a:p>
            <a:pPr marL="171450" indent="-171450">
              <a:buFont typeface="Arial" panose="020B0604020202020204" pitchFamily="34" charset="0"/>
              <a:buChar char="•"/>
              <a:defRPr/>
            </a:pPr>
            <a:r>
              <a:rPr lang="en-US" dirty="0" smtClean="0"/>
              <a:t>Batteries used beyond 300 charge /discharge cycles may not hold a charge as well as newer ones. </a:t>
            </a:r>
          </a:p>
          <a:p>
            <a:pPr>
              <a:buFont typeface="Arial" panose="020B0604020202020204" pitchFamily="34" charset="0"/>
              <a:buNone/>
              <a:defRPr/>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852255-45D5-4EB8-83B5-153BE100F265}" type="slidenum">
              <a:rPr lang="en-AU" altLang="en-US" smtClean="0">
                <a:latin typeface="Arial" charset="0"/>
              </a:rPr>
              <a:pPr eaLnBrk="1" hangingPunct="1">
                <a:spcBef>
                  <a:spcPct val="0"/>
                </a:spcBef>
              </a:pPr>
              <a:t>13</a:t>
            </a:fld>
            <a:endParaRPr lang="en-AU"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phonetic alphabet aids with</a:t>
            </a:r>
            <a:r>
              <a:rPr lang="en-AU" baseline="0" dirty="0" smtClean="0"/>
              <a:t> accuracy and clarity of radio transmissions.</a:t>
            </a:r>
            <a:endParaRPr lang="en-AU" dirty="0"/>
          </a:p>
        </p:txBody>
      </p:sp>
      <p:sp>
        <p:nvSpPr>
          <p:cNvPr id="4" name="Slide Number Placeholder 3"/>
          <p:cNvSpPr>
            <a:spLocks noGrp="1"/>
          </p:cNvSpPr>
          <p:nvPr>
            <p:ph type="sldNum" sz="quarter" idx="10"/>
          </p:nvPr>
        </p:nvSpPr>
        <p:spPr/>
        <p:txBody>
          <a:bodyPr/>
          <a:lstStyle/>
          <a:p>
            <a:fld id="{ADA95628-3E07-4F14-9E24-04814D741F35}" type="slidenum">
              <a:rPr lang="en-AU" smtClean="0"/>
              <a:t>14</a:t>
            </a:fld>
            <a:endParaRPr lang="en-AU"/>
          </a:p>
        </p:txBody>
      </p:sp>
    </p:spTree>
    <p:extLst>
      <p:ext uri="{BB962C8B-B14F-4D97-AF65-F5344CB8AC3E}">
        <p14:creationId xmlns:p14="http://schemas.microsoft.com/office/powerpoint/2010/main" val="49126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 Words or ‘procedural’ words assist</a:t>
            </a:r>
            <a:r>
              <a:rPr lang="en-AU" baseline="0" dirty="0" smtClean="0"/>
              <a:t> with accuracy and brevity in radio transmissions.</a:t>
            </a:r>
          </a:p>
        </p:txBody>
      </p:sp>
      <p:sp>
        <p:nvSpPr>
          <p:cNvPr id="4" name="Slide Number Placeholder 3"/>
          <p:cNvSpPr>
            <a:spLocks noGrp="1"/>
          </p:cNvSpPr>
          <p:nvPr>
            <p:ph type="sldNum" sz="quarter" idx="10"/>
          </p:nvPr>
        </p:nvSpPr>
        <p:spPr/>
        <p:txBody>
          <a:bodyPr/>
          <a:lstStyle/>
          <a:p>
            <a:fld id="{ADA95628-3E07-4F14-9E24-04814D741F35}" type="slidenum">
              <a:rPr lang="en-AU" smtClean="0"/>
              <a:t>15</a:t>
            </a:fld>
            <a:endParaRPr lang="en-AU"/>
          </a:p>
        </p:txBody>
      </p:sp>
    </p:spTree>
    <p:extLst>
      <p:ext uri="{BB962C8B-B14F-4D97-AF65-F5344CB8AC3E}">
        <p14:creationId xmlns:p14="http://schemas.microsoft.com/office/powerpoint/2010/main" val="345315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BF6543-E0EE-48FE-A8E5-524120A3FEDF}" type="slidenum">
              <a:rPr lang="en-AU" altLang="en-US" smtClean="0">
                <a:latin typeface="Arial" charset="0"/>
              </a:rPr>
              <a:pPr eaLnBrk="1" hangingPunct="1">
                <a:spcBef>
                  <a:spcPct val="0"/>
                </a:spcBef>
              </a:pPr>
              <a:t>3</a:t>
            </a:fld>
            <a:endParaRPr lang="en-AU"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dirty="0" smtClean="0"/>
              <a:t>Notes:</a:t>
            </a:r>
          </a:p>
          <a:p>
            <a:pPr>
              <a:defRPr/>
            </a:pPr>
            <a:endParaRPr lang="en-AU" dirty="0" smtClean="0"/>
          </a:p>
          <a:p>
            <a:pPr marL="228600" indent="-228600">
              <a:buFontTx/>
              <a:buAutoNum type="arabicPlain"/>
              <a:defRPr/>
            </a:pPr>
            <a:r>
              <a:rPr lang="en-AU" dirty="0" smtClean="0"/>
              <a:t>The standard worldwide radio user application is referred to as a 5-5-90 Duty Cycle.  This means users transmit (talk) 5% of the time, receive (listen) 5% of the time and are "on standby" 90% of the time.</a:t>
            </a:r>
          </a:p>
          <a:p>
            <a:pPr>
              <a:defRPr/>
            </a:pPr>
            <a:endParaRPr lang="en-AU" dirty="0" smtClean="0"/>
          </a:p>
          <a:p>
            <a:pPr marL="228600" indent="-228600">
              <a:buFontTx/>
              <a:buAutoNum type="arabicPeriod" startAt="2"/>
              <a:defRPr/>
            </a:pPr>
            <a:r>
              <a:rPr lang="en-US" dirty="0" smtClean="0"/>
              <a:t>A</a:t>
            </a:r>
            <a:r>
              <a:rPr lang="en-AU" dirty="0" smtClean="0"/>
              <a:t> portable two-way radio that's labelled FM approved as Intrinsically Safe allows the user to safely operate that radio and battery in a hazardous location where the use of a standard two-way radio and battery is restricted.  A hazardous location is defined as an area where fire/explosion hazard may exist due to the presence of one or more of the following: flammable gases, vapours, or liquids, combustible dust, ignitable fibres of flying particles.  </a:t>
            </a:r>
            <a:r>
              <a:rPr lang="en-US" dirty="0" smtClean="0"/>
              <a:t>The following conditions must be met to ensure a radio is approved for operation in these hazardous environments:</a:t>
            </a:r>
          </a:p>
          <a:p>
            <a:pPr>
              <a:defRPr/>
            </a:pPr>
            <a:endParaRPr lang="en-AU" dirty="0" smtClean="0"/>
          </a:p>
          <a:p>
            <a:pPr marL="628650" lvl="1" indent="-171450">
              <a:buFont typeface="Arial" panose="020B0604020202020204" pitchFamily="34" charset="0"/>
              <a:buChar char="•"/>
              <a:defRPr/>
            </a:pPr>
            <a:r>
              <a:rPr lang="en-AU" dirty="0" smtClean="0"/>
              <a:t>the proper label must be on the approved portable two-way radio</a:t>
            </a:r>
          </a:p>
          <a:p>
            <a:pPr lvl="1">
              <a:buFont typeface="Arial" panose="020B0604020202020204" pitchFamily="34" charset="0"/>
              <a:buNone/>
              <a:defRPr/>
            </a:pPr>
            <a:endParaRPr lang="en-AU" dirty="0" smtClean="0"/>
          </a:p>
          <a:p>
            <a:pPr marL="628650" lvl="1" indent="-171450">
              <a:buFont typeface="Arial" panose="020B0604020202020204" pitchFamily="34" charset="0"/>
              <a:buChar char="•"/>
              <a:defRPr/>
            </a:pPr>
            <a:r>
              <a:rPr lang="en-AU" dirty="0" smtClean="0"/>
              <a:t>the portable two-way radio must be used with a Motorola Factory Mutual Approved as Intrinsically Safe / non-incendive battery</a:t>
            </a:r>
          </a:p>
          <a:p>
            <a:pPr>
              <a:defRPr/>
            </a:pPr>
            <a:endParaRPr lang="en-AU"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BB3C83-C6EC-42C8-8D67-16D4D3F2109B}" type="slidenum">
              <a:rPr lang="en-AU" altLang="en-US" smtClean="0">
                <a:latin typeface="Arial" charset="0"/>
              </a:rPr>
              <a:pPr eaLnBrk="1" hangingPunct="1">
                <a:spcBef>
                  <a:spcPct val="0"/>
                </a:spcBef>
              </a:pPr>
              <a:t>4</a:t>
            </a:fld>
            <a:endParaRPr lang="en-AU"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Battery  - Insert</a:t>
            </a:r>
          </a:p>
          <a:p>
            <a:pPr eaLnBrk="1" hangingPunct="1">
              <a:spcBef>
                <a:spcPct val="0"/>
              </a:spcBef>
            </a:pPr>
            <a:endParaRPr lang="en-US" altLang="en-US" dirty="0" smtClean="0"/>
          </a:p>
          <a:p>
            <a:pPr eaLnBrk="1" hangingPunct="1">
              <a:spcBef>
                <a:spcPct val="0"/>
              </a:spcBef>
            </a:pPr>
            <a:r>
              <a:rPr lang="en-US" altLang="en-US" dirty="0" smtClean="0"/>
              <a:t>The battery is attached by placing the battery onto the back of the radio approximately two third's along the length of the battery recess; it should naturally fall into recesses that allow the battery to engage the sliding mechanism . Once in place slide the battery from the base towards the top of the radio. A locking lug will engage (clicks in place)  and secure the battery in position.: do a gently pull to ensure it is secure.</a:t>
            </a:r>
          </a:p>
          <a:p>
            <a:pPr eaLnBrk="1" hangingPunct="1">
              <a:spcBef>
                <a:spcPct val="0"/>
              </a:spcBef>
            </a:pPr>
            <a:endParaRPr lang="en-US" altLang="en-US" dirty="0" smtClean="0"/>
          </a:p>
          <a:p>
            <a:pPr eaLnBrk="1" hangingPunct="1">
              <a:spcBef>
                <a:spcPct val="0"/>
              </a:spcBef>
            </a:pPr>
            <a:r>
              <a:rPr lang="en-US" altLang="en-US" dirty="0" smtClean="0"/>
              <a:t>Once the battery is on ensure the radio operates correctly and the battery is fully charged (refer to slide 9)</a:t>
            </a:r>
          </a:p>
          <a:p>
            <a:pPr eaLnBrk="1" hangingPunct="1">
              <a:spcBef>
                <a:spcPct val="0"/>
              </a:spcBef>
            </a:pPr>
            <a:endParaRPr lang="en-US" altLang="en-US" dirty="0" smtClean="0"/>
          </a:p>
          <a:p>
            <a:pPr eaLnBrk="1" hangingPunct="1">
              <a:spcBef>
                <a:spcPct val="0"/>
              </a:spcBef>
            </a:pPr>
            <a:r>
              <a:rPr lang="en-US" altLang="en-US" b="1" dirty="0" smtClean="0"/>
              <a:t>Battery  - Remove</a:t>
            </a:r>
          </a:p>
          <a:p>
            <a:pPr eaLnBrk="1" hangingPunct="1">
              <a:spcBef>
                <a:spcPct val="0"/>
              </a:spcBef>
            </a:pPr>
            <a:endParaRPr lang="en-US" altLang="en-US" dirty="0" smtClean="0"/>
          </a:p>
          <a:p>
            <a:pPr eaLnBrk="1" hangingPunct="1">
              <a:spcBef>
                <a:spcPct val="0"/>
              </a:spcBef>
            </a:pPr>
            <a:r>
              <a:rPr lang="en-US" altLang="en-US" dirty="0" smtClean="0"/>
              <a:t>At the base of the battery is a locking lever. To remove the battery push the lever up and then slide the battery back from the radio.</a:t>
            </a:r>
          </a:p>
          <a:p>
            <a:pPr eaLnBrk="1" hangingPunct="1">
              <a:spcBef>
                <a:spcPct val="0"/>
              </a:spcBef>
            </a:pPr>
            <a:endParaRPr lang="en-US" altLang="en-US" dirty="0" smtClean="0"/>
          </a:p>
          <a:p>
            <a:pPr eaLnBrk="1" hangingPunct="1">
              <a:spcBef>
                <a:spcPct val="0"/>
              </a:spcBef>
            </a:pPr>
            <a:r>
              <a:rPr lang="en-US" altLang="en-US" b="1" dirty="0" smtClean="0"/>
              <a:t>Antenna</a:t>
            </a:r>
          </a:p>
          <a:p>
            <a:pPr eaLnBrk="1" hangingPunct="1">
              <a:spcBef>
                <a:spcPct val="0"/>
              </a:spcBef>
            </a:pPr>
            <a:endParaRPr lang="en-US" altLang="en-US" b="1" dirty="0" smtClean="0"/>
          </a:p>
          <a:p>
            <a:pPr eaLnBrk="1" hangingPunct="1">
              <a:spcBef>
                <a:spcPct val="0"/>
              </a:spcBef>
            </a:pPr>
            <a:r>
              <a:rPr lang="en-US" altLang="en-US" dirty="0" smtClean="0"/>
              <a:t>The antenna screws into the top of the radio. Screw in until finger tight.</a:t>
            </a:r>
            <a:endParaRPr lang="en-AU" altLang="en-US" dirty="0" smtClean="0"/>
          </a:p>
          <a:p>
            <a:pPr eaLnBrk="1" hangingPunct="1">
              <a:spcBef>
                <a:spcPct val="0"/>
              </a:spcBef>
            </a:pPr>
            <a:endParaRPr lang="en-AU"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31C462-5087-48B3-8A84-70AE4B183D97}" type="slidenum">
              <a:rPr lang="en-AU" altLang="en-US" smtClean="0">
                <a:latin typeface="Arial" charset="0"/>
              </a:rPr>
              <a:pPr eaLnBrk="1" hangingPunct="1">
                <a:spcBef>
                  <a:spcPct val="0"/>
                </a:spcBef>
              </a:pPr>
              <a:t>5</a:t>
            </a:fld>
            <a:endParaRPr lang="en-AU"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To turn on rotate on/off volume knob anti clockwise.</a:t>
            </a:r>
          </a:p>
          <a:p>
            <a:pPr eaLnBrk="1" hangingPunct="1">
              <a:spcBef>
                <a:spcPct val="0"/>
              </a:spcBef>
            </a:pPr>
            <a:r>
              <a:rPr lang="en-US" altLang="en-US" smtClean="0">
                <a:latin typeface="Arial" charset="0"/>
                <a:cs typeface="Arial" charset="0"/>
              </a:rPr>
              <a:t>To change channel rotate channel select knob. Channel numbers will appear on the screen. </a:t>
            </a:r>
            <a:endParaRPr lang="en-AU"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16D7DB-8A63-4AEB-9587-F4433FA3949B}" type="slidenum">
              <a:rPr lang="en-AU" altLang="en-US" smtClean="0">
                <a:latin typeface="Arial" charset="0"/>
              </a:rPr>
              <a:pPr eaLnBrk="1" hangingPunct="1">
                <a:spcBef>
                  <a:spcPct val="0"/>
                </a:spcBef>
              </a:pPr>
              <a:t>6</a:t>
            </a:fld>
            <a:endParaRPr lang="en-AU"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defRPr/>
            </a:pPr>
            <a:r>
              <a:rPr lang="en-US" altLang="en-US" dirty="0" smtClean="0"/>
              <a:t>There is a removable cover on the side of the radio. </a:t>
            </a:r>
          </a:p>
          <a:p>
            <a:pPr marL="228600" indent="-228600" eaLnBrk="1" hangingPunct="1">
              <a:spcBef>
                <a:spcPct val="0"/>
              </a:spcBef>
              <a:buFontTx/>
              <a:buAutoNum type="arabicPeriod"/>
              <a:defRPr/>
            </a:pPr>
            <a:r>
              <a:rPr lang="en-US" altLang="en-US" dirty="0" smtClean="0"/>
              <a:t>It allows various accessories to be connected to the radio.</a:t>
            </a:r>
          </a:p>
          <a:p>
            <a:pPr marL="228600" indent="-228600" eaLnBrk="1" hangingPunct="1">
              <a:spcBef>
                <a:spcPct val="0"/>
              </a:spcBef>
              <a:buFontTx/>
              <a:buAutoNum type="arabicPeriod"/>
              <a:defRPr/>
            </a:pPr>
            <a:r>
              <a:rPr lang="en-US" altLang="en-US" dirty="0" smtClean="0"/>
              <a:t>It can be removed by rotating the lockdown screw anti clockwise; a 10 cent coin fits neatly in the groove in the screw. Remove the cover.</a:t>
            </a:r>
          </a:p>
          <a:p>
            <a:pPr marL="228600" indent="-228600" eaLnBrk="1" hangingPunct="1">
              <a:spcBef>
                <a:spcPct val="0"/>
              </a:spcBef>
              <a:buFontTx/>
              <a:buAutoNum type="arabicPeriod"/>
              <a:defRPr/>
            </a:pPr>
            <a:r>
              <a:rPr lang="en-US" altLang="en-US" b="1" dirty="0" smtClean="0"/>
              <a:t>Retain the cover by placing it in a secure location.</a:t>
            </a:r>
          </a:p>
          <a:p>
            <a:pPr marL="228600" indent="-228600" eaLnBrk="1" hangingPunct="1">
              <a:spcBef>
                <a:spcPct val="0"/>
              </a:spcBef>
              <a:buFontTx/>
              <a:buAutoNum type="arabicPeriod"/>
              <a:defRPr/>
            </a:pPr>
            <a:r>
              <a:rPr lang="en-US" altLang="en-US" dirty="0" smtClean="0"/>
              <a:t>Attach the connector as required.</a:t>
            </a:r>
          </a:p>
          <a:p>
            <a:pPr marL="228600" indent="-228600" eaLnBrk="1" hangingPunct="1">
              <a:spcBef>
                <a:spcPct val="0"/>
              </a:spcBef>
              <a:buFontTx/>
              <a:buAutoNum type="arabicPeriod"/>
              <a:defRPr/>
            </a:pPr>
            <a:endParaRPr lang="en-US" altLang="en-US" dirty="0" smtClean="0"/>
          </a:p>
          <a:p>
            <a:pPr eaLnBrk="1" hangingPunct="1">
              <a:spcBef>
                <a:spcPct val="0"/>
              </a:spcBef>
              <a:defRPr/>
            </a:pPr>
            <a:r>
              <a:rPr lang="en-US" altLang="en-US" b="1" dirty="0" smtClean="0">
                <a:solidFill>
                  <a:srgbClr val="FF0000"/>
                </a:solidFill>
              </a:rPr>
              <a:t>After assembling conduct a radio test to ensure it is operational</a:t>
            </a:r>
          </a:p>
          <a:p>
            <a:pPr eaLnBrk="1" hangingPunct="1">
              <a:spcBef>
                <a:spcPct val="0"/>
              </a:spcBef>
              <a:defRPr/>
            </a:pPr>
            <a:endParaRPr lang="en-US" altLang="en-US" dirty="0" smtClean="0"/>
          </a:p>
          <a:p>
            <a:pPr eaLnBrk="1" hangingPunct="1">
              <a:spcBef>
                <a:spcPct val="0"/>
              </a:spcBef>
              <a:defRPr/>
            </a:pPr>
            <a:r>
              <a:rPr lang="en-AU" altLang="en-US" b="1" dirty="0" smtClean="0"/>
              <a:t>Ensure the original port cover is placed back on after the PTT Headset is detached from the radio.  </a:t>
            </a:r>
          </a:p>
          <a:p>
            <a:pPr eaLnBrk="1" hangingPunct="1">
              <a:spcBef>
                <a:spcPct val="0"/>
              </a:spcBef>
              <a:defRPr/>
            </a:pPr>
            <a:endParaRPr lang="en-AU" altLang="en-US" b="1" dirty="0" smtClean="0"/>
          </a:p>
          <a:p>
            <a:pPr eaLnBrk="1" hangingPunct="1">
              <a:spcBef>
                <a:spcPct val="0"/>
              </a:spcBef>
              <a:defRPr/>
            </a:pPr>
            <a:r>
              <a:rPr lang="en-AU" altLang="en-US" b="1" dirty="0" smtClean="0"/>
              <a:t>The port must be covered at all times to ensure the radio remains intrinsically safe.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A2FD76-7F27-408F-8883-BB59D2285BD1}" type="slidenum">
              <a:rPr lang="en-AU" altLang="en-US" smtClean="0">
                <a:latin typeface="Arial" charset="0"/>
              </a:rPr>
              <a:pPr eaLnBrk="1" hangingPunct="1">
                <a:spcBef>
                  <a:spcPct val="0"/>
                </a:spcBef>
              </a:pPr>
              <a:t>7</a:t>
            </a:fld>
            <a:endParaRPr lang="en-AU"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using the radio in the hand held  mode to talk the operator depresses the transmission button. </a:t>
            </a:r>
            <a:endParaRPr lang="en-AU"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97AC7A-D09F-4DDE-9FA9-880C737F9D84}" type="slidenum">
              <a:rPr lang="en-AU" altLang="en-US" smtClean="0">
                <a:latin typeface="Arial" charset="0"/>
              </a:rPr>
              <a:pPr eaLnBrk="1" hangingPunct="1">
                <a:spcBef>
                  <a:spcPct val="0"/>
                </a:spcBef>
              </a:pPr>
              <a:t>8</a:t>
            </a:fld>
            <a:endParaRPr lang="en-AU"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AU" altLang="en-US" dirty="0" smtClean="0"/>
              <a:t>To confirm zone:</a:t>
            </a:r>
          </a:p>
          <a:p>
            <a:pPr marL="228600" indent="-228600" eaLnBrk="1" hangingPunct="1">
              <a:spcBef>
                <a:spcPct val="0"/>
              </a:spcBef>
              <a:buFontTx/>
              <a:buAutoNum type="arabicPeriod"/>
              <a:defRPr/>
            </a:pPr>
            <a:r>
              <a:rPr lang="en-AU" altLang="en-US" dirty="0" smtClean="0"/>
              <a:t>Press the OK button. The screen will then display the Main Menus showing Contacts and Zone</a:t>
            </a:r>
          </a:p>
          <a:p>
            <a:pPr marL="228600" indent="-228600" eaLnBrk="1" hangingPunct="1">
              <a:spcBef>
                <a:spcPct val="0"/>
              </a:spcBef>
              <a:buFontTx/>
              <a:buAutoNum type="arabicPeriod"/>
              <a:defRPr/>
            </a:pPr>
            <a:r>
              <a:rPr lang="en-AU" altLang="en-US" dirty="0" smtClean="0"/>
              <a:t>Scroll down to Zone using the down arrow. </a:t>
            </a:r>
          </a:p>
          <a:p>
            <a:pPr marL="228600" indent="-228600" eaLnBrk="1" hangingPunct="1">
              <a:spcBef>
                <a:spcPct val="0"/>
              </a:spcBef>
              <a:buFontTx/>
              <a:buAutoNum type="arabicPeriod"/>
              <a:defRPr/>
            </a:pPr>
            <a:r>
              <a:rPr lang="en-AU" altLang="en-US" dirty="0" smtClean="0"/>
              <a:t>Press OK. The screen will then display MERN and Transportables.</a:t>
            </a:r>
          </a:p>
          <a:p>
            <a:pPr marL="228600" indent="-228600" eaLnBrk="1" hangingPunct="1">
              <a:spcBef>
                <a:spcPct val="0"/>
              </a:spcBef>
              <a:buFontTx/>
              <a:buAutoNum type="arabicPeriod"/>
              <a:defRPr/>
            </a:pPr>
            <a:r>
              <a:rPr lang="en-AU" altLang="en-US" dirty="0" smtClean="0"/>
              <a:t>The MERN title should have a tick against it.</a:t>
            </a:r>
          </a:p>
          <a:p>
            <a:pPr marL="228600" indent="-228600" eaLnBrk="1" hangingPunct="1">
              <a:spcBef>
                <a:spcPct val="0"/>
              </a:spcBef>
              <a:buFontTx/>
              <a:buAutoNum type="arabicPeriod"/>
              <a:defRPr/>
            </a:pPr>
            <a:r>
              <a:rPr lang="en-AU" altLang="en-US" dirty="0" smtClean="0"/>
              <a:t>If not, highlight the MERN title using the up/down arrows. Click OK. The screen should then display MERN selected with a tick.</a:t>
            </a:r>
          </a:p>
          <a:p>
            <a:pPr marL="228600" indent="-228600" eaLnBrk="1" hangingPunct="1">
              <a:spcBef>
                <a:spcPct val="0"/>
              </a:spcBef>
              <a:buFontTx/>
              <a:buAutoNum type="arabicPeriod"/>
              <a:defRPr/>
            </a:pPr>
            <a:r>
              <a:rPr lang="en-AU" altLang="en-US" dirty="0" smtClean="0"/>
              <a:t>To return to the original screen press the menu button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BF4810-E2FC-4E0F-8748-F27403D4A3DE}" type="slidenum">
              <a:rPr lang="en-AU" altLang="en-US" smtClean="0">
                <a:latin typeface="Arial" charset="0"/>
              </a:rPr>
              <a:pPr eaLnBrk="1" hangingPunct="1">
                <a:spcBef>
                  <a:spcPct val="0"/>
                </a:spcBef>
              </a:pPr>
              <a:t>9</a:t>
            </a:fld>
            <a:endParaRPr lang="en-AU"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defRPr/>
            </a:pPr>
            <a:r>
              <a:rPr lang="en-US" altLang="en-US" dirty="0" smtClean="0"/>
              <a:t>There is a removable cover on the side of the radio. Remove the cover by rotating the lockdown screw anti clockwise; a 10 cent coin fits neatly in the groove in the screw.</a:t>
            </a:r>
          </a:p>
          <a:p>
            <a:pPr marL="228600" indent="-228600" eaLnBrk="1" hangingPunct="1">
              <a:spcBef>
                <a:spcPct val="0"/>
              </a:spcBef>
              <a:buFontTx/>
              <a:buAutoNum type="arabicPeriod"/>
              <a:defRPr/>
            </a:pPr>
            <a:r>
              <a:rPr lang="en-US" altLang="en-US" dirty="0" smtClean="0"/>
              <a:t>Remove the cover. </a:t>
            </a:r>
            <a:r>
              <a:rPr lang="en-US" altLang="en-US" b="1" dirty="0" smtClean="0"/>
              <a:t>Retain the cover by placing it in a secure location.</a:t>
            </a:r>
          </a:p>
          <a:p>
            <a:pPr marL="228600" indent="-228600" eaLnBrk="1" hangingPunct="1">
              <a:spcBef>
                <a:spcPct val="0"/>
              </a:spcBef>
              <a:buFontTx/>
              <a:buAutoNum type="arabicPeriod"/>
              <a:defRPr/>
            </a:pPr>
            <a:r>
              <a:rPr lang="en-US" altLang="en-US" dirty="0" smtClean="0"/>
              <a:t>Attach the connector that is on the end on the PTT Headset by engaging the top lug into a recess at the top of the radio above the port and then screw in connector to secure to radios.</a:t>
            </a:r>
          </a:p>
          <a:p>
            <a:pPr marL="228600" indent="-228600" eaLnBrk="1" hangingPunct="1">
              <a:spcBef>
                <a:spcPct val="0"/>
              </a:spcBef>
              <a:buFontTx/>
              <a:buAutoNum type="arabicPeriod"/>
              <a:defRPr/>
            </a:pPr>
            <a:endParaRPr lang="en-US" altLang="en-US" dirty="0" smtClean="0"/>
          </a:p>
          <a:p>
            <a:pPr eaLnBrk="1" hangingPunct="1">
              <a:spcBef>
                <a:spcPct val="0"/>
              </a:spcBef>
              <a:defRPr/>
            </a:pPr>
            <a:r>
              <a:rPr lang="en-US" altLang="en-US" b="1" dirty="0" smtClean="0">
                <a:solidFill>
                  <a:srgbClr val="FF0000"/>
                </a:solidFill>
              </a:rPr>
              <a:t>After assembling conduct a radio test to ensure it is operational</a:t>
            </a:r>
          </a:p>
          <a:p>
            <a:pPr eaLnBrk="1" hangingPunct="1">
              <a:spcBef>
                <a:spcPct val="0"/>
              </a:spcBef>
              <a:defRPr/>
            </a:pPr>
            <a:endParaRPr lang="en-US" altLang="en-US" dirty="0" smtClean="0"/>
          </a:p>
          <a:p>
            <a:pPr eaLnBrk="1" hangingPunct="1">
              <a:spcBef>
                <a:spcPct val="0"/>
              </a:spcBef>
              <a:defRPr/>
            </a:pPr>
            <a:r>
              <a:rPr lang="en-AU" altLang="en-US" b="1" dirty="0" smtClean="0"/>
              <a:t>Ensure the original port cover is placed back on after the PTT Headset is detached from the radio.  </a:t>
            </a:r>
          </a:p>
          <a:p>
            <a:pPr eaLnBrk="1" hangingPunct="1">
              <a:spcBef>
                <a:spcPct val="0"/>
              </a:spcBef>
              <a:defRPr/>
            </a:pPr>
            <a:endParaRPr lang="en-AU" altLang="en-US" b="1" dirty="0" smtClean="0"/>
          </a:p>
          <a:p>
            <a:pPr eaLnBrk="1" hangingPunct="1">
              <a:spcBef>
                <a:spcPct val="0"/>
              </a:spcBef>
              <a:defRPr/>
            </a:pPr>
            <a:r>
              <a:rPr lang="en-AU" altLang="en-US" b="1" dirty="0" smtClean="0"/>
              <a:t>The port must be covered at all times to ensure the radio remains intrinsically safe.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EFF7D8-B13D-4C41-B522-44A55F7BC339}" type="slidenum">
              <a:rPr lang="en-AU" altLang="en-US" smtClean="0">
                <a:latin typeface="Arial" charset="0"/>
              </a:rPr>
              <a:pPr eaLnBrk="1" hangingPunct="1">
                <a:spcBef>
                  <a:spcPct val="0"/>
                </a:spcBef>
              </a:pPr>
              <a:t>10</a:t>
            </a:fld>
            <a:endParaRPr lang="en-AU"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1044000" y="1404000"/>
            <a:ext cx="7920000" cy="2880000"/>
          </a:xfrm>
        </p:spPr>
        <p:txBody>
          <a:bodyPr anchor="ctr"/>
          <a:lstStyle>
            <a:lvl1pPr>
              <a:defRPr sz="5000" b="0">
                <a:solidFill>
                  <a:schemeClr val="tx2"/>
                </a:solidFill>
                <a:latin typeface="+mn-lt"/>
              </a:defRPr>
            </a:lvl1pPr>
          </a:lstStyle>
          <a:p>
            <a:pPr lvl="0"/>
            <a:r>
              <a:rPr lang="en-US" noProof="0" smtClean="0"/>
              <a:t>Click to edit Master title style</a:t>
            </a:r>
            <a:endParaRPr lang="en-US"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260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9638" y="830263"/>
            <a:ext cx="1843087"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830263"/>
            <a:ext cx="5381625"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747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935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4000" b="1" cap="none"/>
            </a:lvl1pPr>
          </a:lstStyle>
          <a:p>
            <a:r>
              <a:rPr lang="en-AU"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858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978025"/>
            <a:ext cx="3611562"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19575" y="1978025"/>
            <a:ext cx="3613150"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9131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73590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3657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3279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68860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5206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830263"/>
            <a:ext cx="7377112"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5613" y="1978025"/>
            <a:ext cx="7377112" cy="413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chemeClr val="tx2"/>
        </a:buClr>
        <a:buFont typeface="Wingdings"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charset="0"/>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charset="0"/>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charset="0"/>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WA Health State Badge to the left of the words: &quot;Government of Western Australia, Department of Health&quot;" title="Department of Health Western Australi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00" y="324000"/>
            <a:ext cx="3154686" cy="582169"/>
          </a:xfrm>
          <a:prstGeom prst="rect">
            <a:avLst/>
          </a:prstGeom>
        </p:spPr>
      </p:pic>
      <p:sp>
        <p:nvSpPr>
          <p:cNvPr id="2" name="Title 1"/>
          <p:cNvSpPr>
            <a:spLocks noGrp="1"/>
          </p:cNvSpPr>
          <p:nvPr>
            <p:ph type="ctrTitle"/>
          </p:nvPr>
        </p:nvSpPr>
        <p:spPr>
          <a:xfrm>
            <a:off x="1044000" y="1404000"/>
            <a:ext cx="7920000" cy="2880000"/>
          </a:xfrm>
        </p:spPr>
        <p:txBody>
          <a:bodyPr/>
          <a:lstStyle/>
          <a:p>
            <a:r>
              <a:rPr lang="en-AU" dirty="0" smtClean="0"/>
              <a:t>Radio – Hand Held</a:t>
            </a:r>
            <a:endParaRPr lang="en-AU" dirty="0"/>
          </a:p>
        </p:txBody>
      </p:sp>
      <p:sp>
        <p:nvSpPr>
          <p:cNvPr id="4" name="Rectangle 3"/>
          <p:cNvSpPr/>
          <p:nvPr/>
        </p:nvSpPr>
        <p:spPr>
          <a:xfrm>
            <a:off x="1192686" y="4941168"/>
            <a:ext cx="4572000" cy="600164"/>
          </a:xfrm>
          <a:prstGeom prst="rect">
            <a:avLst/>
          </a:prstGeom>
        </p:spPr>
        <p:txBody>
          <a:bodyPr>
            <a:spAutoFit/>
          </a:bodyPr>
          <a:lstStyle/>
          <a:p>
            <a:pPr eaLnBrk="1" hangingPunct="1">
              <a:buFontTx/>
              <a:buNone/>
            </a:pPr>
            <a:r>
              <a:rPr lang="en-US" altLang="en-US" sz="1100" b="1" dirty="0"/>
              <a:t>Disaster Preparedness and Management Unit</a:t>
            </a:r>
          </a:p>
          <a:p>
            <a:pPr eaLnBrk="1" hangingPunct="1">
              <a:buFontTx/>
              <a:buNone/>
            </a:pPr>
            <a:endParaRPr lang="en-US" altLang="en-US" sz="1100" b="1" dirty="0"/>
          </a:p>
          <a:p>
            <a:pPr eaLnBrk="1" hangingPunct="1">
              <a:buFontTx/>
              <a:buNone/>
            </a:pPr>
            <a:r>
              <a:rPr lang="en-AU" altLang="en-US" sz="1100" b="1" dirty="0"/>
              <a:t>(Version </a:t>
            </a:r>
            <a:r>
              <a:rPr lang="en-AU" altLang="en-US" sz="1100" b="1" dirty="0" smtClean="0"/>
              <a:t>1.2</a:t>
            </a:r>
            <a:r>
              <a:rPr lang="en-AU" altLang="en-US" sz="1100" b="1" dirty="0" smtClean="0"/>
              <a:t>; </a:t>
            </a:r>
            <a:r>
              <a:rPr lang="en-AU" altLang="en-US" sz="1100" b="1" dirty="0" smtClean="0"/>
              <a:t>04 May 2015</a:t>
            </a:r>
            <a:r>
              <a:rPr lang="en-AU" altLang="en-US" sz="1100" b="1"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AU" altLang="en-US" sz="2800" smtClean="0">
                <a:solidFill>
                  <a:schemeClr val="tx1"/>
                </a:solidFill>
              </a:rPr>
              <a:t>Attach PTT to the radio</a:t>
            </a:r>
          </a:p>
        </p:txBody>
      </p:sp>
      <p:pic>
        <p:nvPicPr>
          <p:cNvPr id="11267" name="Picture 2" descr="F:\DCIM\100OLYMP\P1010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1288"/>
            <a:ext cx="22018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p:cNvSpPr txBox="1">
            <a:spLocks noChangeArrowheads="1"/>
          </p:cNvSpPr>
          <p:nvPr/>
        </p:nvSpPr>
        <p:spPr bwMode="auto">
          <a:xfrm>
            <a:off x="900113" y="4652963"/>
            <a:ext cx="15113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Radio with port cover removed</a:t>
            </a:r>
            <a:endParaRPr lang="en-AU" altLang="en-US" sz="1800">
              <a:solidFill>
                <a:schemeClr val="tx1"/>
              </a:solidFill>
            </a:endParaRPr>
          </a:p>
        </p:txBody>
      </p:sp>
      <p:pic>
        <p:nvPicPr>
          <p:cNvPr id="11269" name="Picture 4" descr="F:\DCIM\100OLYMP\P1010056.JPG"/>
          <p:cNvPicPr>
            <a:picLocks noChangeAspect="1" noChangeArrowheads="1"/>
          </p:cNvPicPr>
          <p:nvPr/>
        </p:nvPicPr>
        <p:blipFill>
          <a:blip r:embed="rId4">
            <a:extLst>
              <a:ext uri="{28A0092B-C50C-407E-A947-70E740481C1C}">
                <a14:useLocalDpi xmlns:a14="http://schemas.microsoft.com/office/drawing/2010/main" val="0"/>
              </a:ext>
            </a:extLst>
          </a:blip>
          <a:srcRect l="22546" r="27689"/>
          <a:stretch>
            <a:fillRect/>
          </a:stretch>
        </p:blipFill>
        <p:spPr bwMode="auto">
          <a:xfrm>
            <a:off x="3851275" y="1760538"/>
            <a:ext cx="2227263"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11"/>
          <p:cNvSpPr>
            <a:spLocks noChangeShapeType="1"/>
          </p:cNvSpPr>
          <p:nvPr/>
        </p:nvSpPr>
        <p:spPr bwMode="auto">
          <a:xfrm flipH="1">
            <a:off x="6300788" y="2133600"/>
            <a:ext cx="0" cy="8636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1271" name="Line 11"/>
          <p:cNvSpPr>
            <a:spLocks noChangeShapeType="1"/>
          </p:cNvSpPr>
          <p:nvPr/>
        </p:nvSpPr>
        <p:spPr bwMode="auto">
          <a:xfrm flipH="1">
            <a:off x="5803900" y="3990975"/>
            <a:ext cx="712788"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1272" name="Text Box 8"/>
          <p:cNvSpPr txBox="1">
            <a:spLocks noChangeArrowheads="1"/>
          </p:cNvSpPr>
          <p:nvPr/>
        </p:nvSpPr>
        <p:spPr bwMode="auto">
          <a:xfrm>
            <a:off x="6624638" y="3530600"/>
            <a:ext cx="1511300" cy="922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0"/>
              </a:spcBef>
              <a:buClrTx/>
              <a:buFontTx/>
              <a:buNone/>
            </a:pPr>
            <a:r>
              <a:rPr lang="en-US" altLang="en-US" sz="1800">
                <a:solidFill>
                  <a:schemeClr val="tx1"/>
                </a:solidFill>
              </a:rPr>
              <a:t>2</a:t>
            </a:r>
          </a:p>
          <a:p>
            <a:pPr algn="ctr">
              <a:spcBef>
                <a:spcPct val="0"/>
              </a:spcBef>
              <a:buClrTx/>
              <a:buFontTx/>
              <a:buNone/>
            </a:pPr>
            <a:r>
              <a:rPr lang="en-US" altLang="en-US" sz="1800">
                <a:solidFill>
                  <a:schemeClr val="tx1"/>
                </a:solidFill>
              </a:rPr>
              <a:t>Screw in connector</a:t>
            </a:r>
            <a:endParaRPr lang="en-AU" altLang="en-US" sz="1800">
              <a:solidFill>
                <a:schemeClr val="tx1"/>
              </a:solidFill>
            </a:endParaRPr>
          </a:p>
        </p:txBody>
      </p:sp>
      <p:sp>
        <p:nvSpPr>
          <p:cNvPr id="11273" name="Text Box 8"/>
          <p:cNvSpPr txBox="1">
            <a:spLocks noChangeArrowheads="1"/>
          </p:cNvSpPr>
          <p:nvPr/>
        </p:nvSpPr>
        <p:spPr bwMode="auto">
          <a:xfrm>
            <a:off x="6642100" y="1760538"/>
            <a:ext cx="1511300" cy="1476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0"/>
              </a:spcBef>
              <a:buClrTx/>
              <a:buFontTx/>
              <a:buNone/>
            </a:pPr>
            <a:r>
              <a:rPr lang="en-US" altLang="en-US" sz="1800">
                <a:solidFill>
                  <a:schemeClr val="tx1"/>
                </a:solidFill>
              </a:rPr>
              <a:t>1</a:t>
            </a:r>
          </a:p>
          <a:p>
            <a:pPr algn="ctr">
              <a:spcBef>
                <a:spcPct val="0"/>
              </a:spcBef>
              <a:buClrTx/>
              <a:buFontTx/>
              <a:buNone/>
            </a:pPr>
            <a:r>
              <a:rPr lang="en-US" altLang="en-US" sz="1800">
                <a:solidFill>
                  <a:schemeClr val="tx1"/>
                </a:solidFill>
              </a:rPr>
              <a:t>Insert connector into recess on radio</a:t>
            </a:r>
            <a:endParaRPr lang="en-AU" altLang="en-US" sz="1800">
              <a:solidFill>
                <a:schemeClr val="tx1"/>
              </a:solidFill>
            </a:endParaRPr>
          </a:p>
        </p:txBody>
      </p:sp>
    </p:spTree>
    <p:extLst>
      <p:ext uri="{BB962C8B-B14F-4D97-AF65-F5344CB8AC3E}">
        <p14:creationId xmlns:p14="http://schemas.microsoft.com/office/powerpoint/2010/main" val="226912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AU" altLang="en-US" sz="2800" smtClean="0">
                <a:solidFill>
                  <a:schemeClr val="tx1"/>
                </a:solidFill>
              </a:rPr>
              <a:t>Operate the radio</a:t>
            </a:r>
          </a:p>
        </p:txBody>
      </p:sp>
      <p:sp>
        <p:nvSpPr>
          <p:cNvPr id="12291" name="Content Placeholder 1"/>
          <p:cNvSpPr>
            <a:spLocks noGrp="1"/>
          </p:cNvSpPr>
          <p:nvPr>
            <p:ph idx="1"/>
          </p:nvPr>
        </p:nvSpPr>
        <p:spPr/>
        <p:txBody>
          <a:bodyPr/>
          <a:lstStyle/>
          <a:p>
            <a:pPr marL="0" indent="0">
              <a:spcBef>
                <a:spcPts val="600"/>
              </a:spcBef>
              <a:spcAft>
                <a:spcPts val="600"/>
              </a:spcAft>
              <a:buFontTx/>
              <a:buNone/>
            </a:pPr>
            <a:r>
              <a:rPr lang="en-AU" altLang="en-US" sz="2400" smtClean="0">
                <a:solidFill>
                  <a:schemeClr val="tx1"/>
                </a:solidFill>
              </a:rPr>
              <a:t>Feel for the Transmission Button.</a:t>
            </a:r>
          </a:p>
          <a:p>
            <a:pPr marL="0" indent="0">
              <a:spcBef>
                <a:spcPts val="600"/>
              </a:spcBef>
              <a:spcAft>
                <a:spcPts val="600"/>
              </a:spcAft>
              <a:buFontTx/>
              <a:buNone/>
            </a:pPr>
            <a:r>
              <a:rPr lang="en-AU" altLang="en-US" sz="2400" smtClean="0">
                <a:solidFill>
                  <a:schemeClr val="tx1"/>
                </a:solidFill>
              </a:rPr>
              <a:t>Depress and hold the button to speak</a:t>
            </a:r>
          </a:p>
          <a:p>
            <a:pPr marL="0" indent="0">
              <a:spcBef>
                <a:spcPts val="600"/>
              </a:spcBef>
              <a:spcAft>
                <a:spcPts val="600"/>
              </a:spcAft>
              <a:buFontTx/>
              <a:buNone/>
            </a:pPr>
            <a:r>
              <a:rPr lang="en-AU" altLang="en-US" sz="2400" smtClean="0">
                <a:solidFill>
                  <a:schemeClr val="tx1"/>
                </a:solidFill>
              </a:rPr>
              <a:t>Once you have finished speaking take hand off the button</a:t>
            </a:r>
          </a:p>
          <a:p>
            <a:pPr marL="0" indent="0">
              <a:spcBef>
                <a:spcPts val="600"/>
              </a:spcBef>
              <a:spcAft>
                <a:spcPts val="600"/>
              </a:spcAft>
              <a:buFontTx/>
              <a:buNone/>
            </a:pPr>
            <a:r>
              <a:rPr lang="en-AU" altLang="en-US" sz="2400" smtClean="0">
                <a:solidFill>
                  <a:schemeClr val="tx1"/>
                </a:solidFill>
              </a:rPr>
              <a:t>The operator will be able to constantly hear other people speaking without having to depress the button</a:t>
            </a:r>
          </a:p>
        </p:txBody>
      </p:sp>
    </p:spTree>
    <p:extLst>
      <p:ext uri="{BB962C8B-B14F-4D97-AF65-F5344CB8AC3E}">
        <p14:creationId xmlns:p14="http://schemas.microsoft.com/office/powerpoint/2010/main" val="388067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altLang="en-US" sz="2800" smtClean="0">
                <a:solidFill>
                  <a:schemeClr val="tx1"/>
                </a:solidFill>
              </a:rPr>
              <a:t>Charging</a:t>
            </a:r>
          </a:p>
        </p:txBody>
      </p:sp>
      <p:sp>
        <p:nvSpPr>
          <p:cNvPr id="2" name="Content Placeholder 1"/>
          <p:cNvSpPr>
            <a:spLocks noGrp="1"/>
          </p:cNvSpPr>
          <p:nvPr>
            <p:ph idx="1"/>
          </p:nvPr>
        </p:nvSpPr>
        <p:spPr/>
        <p:txBody>
          <a:bodyPr/>
          <a:lstStyle/>
          <a:p>
            <a:pPr marL="0" indent="0">
              <a:spcBef>
                <a:spcPts val="600"/>
              </a:spcBef>
              <a:spcAft>
                <a:spcPts val="600"/>
              </a:spcAft>
              <a:buFontTx/>
              <a:buNone/>
              <a:defRPr/>
            </a:pPr>
            <a:r>
              <a:rPr lang="en-AU" sz="2400" dirty="0" smtClean="0">
                <a:solidFill>
                  <a:schemeClr val="tx1"/>
                </a:solidFill>
              </a:rPr>
              <a:t>Charging configuration options:</a:t>
            </a:r>
          </a:p>
          <a:p>
            <a:pPr>
              <a:spcBef>
                <a:spcPts val="600"/>
              </a:spcBef>
              <a:spcAft>
                <a:spcPts val="600"/>
              </a:spcAft>
              <a:defRPr/>
            </a:pPr>
            <a:r>
              <a:rPr lang="en-AU" sz="2400" dirty="0" smtClean="0">
                <a:solidFill>
                  <a:schemeClr val="tx1"/>
                </a:solidFill>
              </a:rPr>
              <a:t>the radio with battery, or </a:t>
            </a:r>
          </a:p>
          <a:p>
            <a:pPr>
              <a:spcBef>
                <a:spcPts val="600"/>
              </a:spcBef>
              <a:spcAft>
                <a:spcPts val="600"/>
              </a:spcAft>
              <a:defRPr/>
            </a:pPr>
            <a:r>
              <a:rPr lang="en-AU" sz="2400" dirty="0" smtClean="0">
                <a:solidFill>
                  <a:schemeClr val="tx1"/>
                </a:solidFill>
              </a:rPr>
              <a:t>the battery by itself </a:t>
            </a:r>
          </a:p>
          <a:p>
            <a:pPr marL="0" indent="0">
              <a:spcBef>
                <a:spcPts val="600"/>
              </a:spcBef>
              <a:spcAft>
                <a:spcPts val="600"/>
              </a:spcAft>
              <a:buFontTx/>
              <a:buNone/>
              <a:defRPr/>
            </a:pPr>
            <a:r>
              <a:rPr lang="en-AU" sz="2400" dirty="0" smtClean="0">
                <a:solidFill>
                  <a:schemeClr val="tx1"/>
                </a:solidFill>
              </a:rPr>
              <a:t>Ensure the radio is off</a:t>
            </a:r>
          </a:p>
          <a:p>
            <a:pPr marL="0" indent="0">
              <a:spcBef>
                <a:spcPts val="600"/>
              </a:spcBef>
              <a:spcAft>
                <a:spcPts val="600"/>
              </a:spcAft>
              <a:buFontTx/>
              <a:buNone/>
              <a:defRPr/>
            </a:pPr>
            <a:r>
              <a:rPr lang="en-AU" sz="2400" dirty="0" smtClean="0">
                <a:solidFill>
                  <a:schemeClr val="tx1"/>
                </a:solidFill>
              </a:rPr>
              <a:t>Ensure radio / battery is seated in the correct charging position in the charger</a:t>
            </a:r>
          </a:p>
          <a:p>
            <a:pPr marL="0" indent="0">
              <a:spcBef>
                <a:spcPts val="600"/>
              </a:spcBef>
              <a:spcAft>
                <a:spcPts val="600"/>
              </a:spcAft>
              <a:buFontTx/>
              <a:buNone/>
              <a:defRPr/>
            </a:pPr>
            <a:r>
              <a:rPr lang="en-AU" sz="2400" dirty="0" smtClean="0">
                <a:solidFill>
                  <a:schemeClr val="tx1"/>
                </a:solidFill>
              </a:rPr>
              <a:t>The charger will drain the battery and then refill with charge</a:t>
            </a:r>
          </a:p>
        </p:txBody>
      </p:sp>
    </p:spTree>
    <p:extLst>
      <p:ext uri="{BB962C8B-B14F-4D97-AF65-F5344CB8AC3E}">
        <p14:creationId xmlns:p14="http://schemas.microsoft.com/office/powerpoint/2010/main" val="388667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4619625" cy="777875"/>
          </a:xfrm>
        </p:spPr>
        <p:txBody>
          <a:bodyPr/>
          <a:lstStyle/>
          <a:p>
            <a:pPr eaLnBrk="1" hangingPunct="1"/>
            <a:r>
              <a:rPr lang="en-AU" altLang="en-US" sz="2800" smtClean="0">
                <a:solidFill>
                  <a:schemeClr val="tx1"/>
                </a:solidFill>
              </a:rPr>
              <a:t>Charging (continued)</a:t>
            </a:r>
          </a:p>
        </p:txBody>
      </p:sp>
      <p:sp>
        <p:nvSpPr>
          <p:cNvPr id="14339" name="Content Placeholder 1"/>
          <p:cNvSpPr>
            <a:spLocks noGrp="1"/>
          </p:cNvSpPr>
          <p:nvPr>
            <p:ph idx="1"/>
          </p:nvPr>
        </p:nvSpPr>
        <p:spPr>
          <a:xfrm>
            <a:off x="395288" y="1125538"/>
            <a:ext cx="8229600" cy="4525962"/>
          </a:xfrm>
        </p:spPr>
        <p:txBody>
          <a:bodyPr/>
          <a:lstStyle/>
          <a:p>
            <a:pPr marL="0" indent="0">
              <a:spcBef>
                <a:spcPts val="600"/>
              </a:spcBef>
              <a:spcAft>
                <a:spcPts val="600"/>
              </a:spcAft>
              <a:buFontTx/>
              <a:buNone/>
            </a:pPr>
            <a:r>
              <a:rPr lang="en-AU" altLang="en-US" sz="2400" dirty="0" smtClean="0">
                <a:solidFill>
                  <a:schemeClr val="tx1"/>
                </a:solidFill>
              </a:rPr>
              <a:t>The radios should not be left in the charger once fully charged </a:t>
            </a:r>
          </a:p>
          <a:p>
            <a:pPr marL="0" indent="0">
              <a:spcBef>
                <a:spcPts val="600"/>
              </a:spcBef>
              <a:spcAft>
                <a:spcPts val="600"/>
              </a:spcAft>
              <a:buFontTx/>
              <a:buNone/>
            </a:pPr>
            <a:r>
              <a:rPr lang="en-AU" altLang="en-US" sz="2400" dirty="0" smtClean="0">
                <a:solidFill>
                  <a:schemeClr val="tx1"/>
                </a:solidFill>
              </a:rPr>
              <a:t>Unless </a:t>
            </a:r>
            <a:r>
              <a:rPr lang="en-AU" altLang="en-US" sz="2400" dirty="0" smtClean="0">
                <a:solidFill>
                  <a:schemeClr val="tx1"/>
                </a:solidFill>
              </a:rPr>
              <a:t>used, </a:t>
            </a:r>
            <a:r>
              <a:rPr lang="en-AU" altLang="en-US" sz="2400" dirty="0" smtClean="0">
                <a:solidFill>
                  <a:schemeClr val="tx1"/>
                </a:solidFill>
              </a:rPr>
              <a:t>the radios/batteries need not be charged more than once per month</a:t>
            </a:r>
          </a:p>
        </p:txBody>
      </p:sp>
      <p:pic>
        <p:nvPicPr>
          <p:cNvPr id="14340" name="Picture 2" descr="WPLN4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924175"/>
            <a:ext cx="30384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57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28"/>
            <a:ext cx="9144000" cy="631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77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3559" y="0"/>
            <a:ext cx="4726693" cy="686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5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2800" smtClean="0">
                <a:solidFill>
                  <a:schemeClr val="tx1"/>
                </a:solidFill>
              </a:rPr>
              <a:t>Objective</a:t>
            </a:r>
          </a:p>
        </p:txBody>
      </p:sp>
      <p:sp>
        <p:nvSpPr>
          <p:cNvPr id="3075" name="Rectangle 3"/>
          <p:cNvSpPr>
            <a:spLocks noGrp="1" noChangeArrowheads="1"/>
          </p:cNvSpPr>
          <p:nvPr>
            <p:ph type="body" idx="1"/>
          </p:nvPr>
        </p:nvSpPr>
        <p:spPr>
          <a:xfrm>
            <a:off x="457200" y="2924175"/>
            <a:ext cx="4762500" cy="1944688"/>
          </a:xfrm>
        </p:spPr>
        <p:txBody>
          <a:bodyPr/>
          <a:lstStyle/>
          <a:p>
            <a:pPr marL="0" indent="0" eaLnBrk="1" hangingPunct="1">
              <a:buFontTx/>
              <a:buNone/>
            </a:pPr>
            <a:r>
              <a:rPr lang="en-US" altLang="en-US" sz="2400" smtClean="0">
                <a:solidFill>
                  <a:schemeClr val="tx1"/>
                </a:solidFill>
              </a:rPr>
              <a:t>To safely operate the radio </a:t>
            </a:r>
          </a:p>
        </p:txBody>
      </p:sp>
      <p:pic>
        <p:nvPicPr>
          <p:cNvPr id="3076" name="Picture 4" descr="G:\CBR Training\2015 radio\P1010001.JPG"/>
          <p:cNvPicPr>
            <a:picLocks noChangeAspect="1" noChangeArrowheads="1"/>
          </p:cNvPicPr>
          <p:nvPr/>
        </p:nvPicPr>
        <p:blipFill>
          <a:blip r:embed="rId2">
            <a:extLst>
              <a:ext uri="{28A0092B-C50C-407E-A947-70E740481C1C}">
                <a14:useLocalDpi xmlns:a14="http://schemas.microsoft.com/office/drawing/2010/main" val="0"/>
              </a:ext>
            </a:extLst>
          </a:blip>
          <a:srcRect l="20699" t="5569" r="33475" b="7356"/>
          <a:stretch>
            <a:fillRect/>
          </a:stretch>
        </p:blipFill>
        <p:spPr bwMode="auto">
          <a:xfrm>
            <a:off x="6084888" y="1844675"/>
            <a:ext cx="1373187"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3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altLang="en-US" sz="2800" smtClean="0">
                <a:solidFill>
                  <a:schemeClr val="tx1"/>
                </a:solidFill>
              </a:rPr>
              <a:t>Radio  - General</a:t>
            </a:r>
          </a:p>
        </p:txBody>
      </p:sp>
      <p:sp>
        <p:nvSpPr>
          <p:cNvPr id="4099" name="Content Placeholder 2"/>
          <p:cNvSpPr>
            <a:spLocks noGrp="1"/>
          </p:cNvSpPr>
          <p:nvPr>
            <p:ph idx="1"/>
          </p:nvPr>
        </p:nvSpPr>
        <p:spPr>
          <a:xfrm>
            <a:off x="468313" y="1844675"/>
            <a:ext cx="8229600" cy="3887788"/>
          </a:xfrm>
        </p:spPr>
        <p:txBody>
          <a:bodyPr/>
          <a:lstStyle/>
          <a:p>
            <a:pPr marL="0" indent="0">
              <a:buFontTx/>
              <a:buNone/>
            </a:pPr>
            <a:r>
              <a:rPr lang="en-AU" altLang="en-US" sz="2400" dirty="0" smtClean="0">
                <a:solidFill>
                  <a:srgbClr val="000000"/>
                </a:solidFill>
              </a:rPr>
              <a:t>The radio is the Motorola DP4601; it is a digital radio. </a:t>
            </a:r>
            <a:endParaRPr lang="en-AU" altLang="en-US" sz="2400" dirty="0" smtClean="0">
              <a:solidFill>
                <a:srgbClr val="000000"/>
              </a:solidFill>
            </a:endParaRPr>
          </a:p>
          <a:p>
            <a:pPr marL="0" indent="0">
              <a:buFontTx/>
              <a:buNone/>
            </a:pPr>
            <a:endParaRPr lang="en-AU" altLang="en-US" sz="2400" dirty="0">
              <a:solidFill>
                <a:srgbClr val="000000"/>
              </a:solidFill>
            </a:endParaRPr>
          </a:p>
          <a:p>
            <a:pPr marL="0" indent="0">
              <a:buFontTx/>
              <a:buNone/>
            </a:pPr>
            <a:r>
              <a:rPr lang="en-AU" altLang="en-US" sz="2400" dirty="0" smtClean="0">
                <a:solidFill>
                  <a:srgbClr val="000000"/>
                </a:solidFill>
              </a:rPr>
              <a:t>It </a:t>
            </a:r>
            <a:r>
              <a:rPr lang="en-AU" altLang="en-US" sz="2400" dirty="0" smtClean="0">
                <a:solidFill>
                  <a:srgbClr val="000000"/>
                </a:solidFill>
              </a:rPr>
              <a:t>is programed with three simplex channels that can be used for internal communication</a:t>
            </a:r>
            <a:r>
              <a:rPr lang="en-AU" altLang="en-US" sz="2400" dirty="0" smtClean="0">
                <a:solidFill>
                  <a:srgbClr val="000000"/>
                </a:solidFill>
              </a:rPr>
              <a:t>.  </a:t>
            </a:r>
          </a:p>
          <a:p>
            <a:pPr marL="0" indent="0">
              <a:buFontTx/>
              <a:buNone/>
            </a:pPr>
            <a:endParaRPr lang="en-AU" altLang="en-US" sz="2400" dirty="0">
              <a:solidFill>
                <a:srgbClr val="000000"/>
              </a:solidFill>
            </a:endParaRPr>
          </a:p>
          <a:p>
            <a:pPr marL="0" indent="0">
              <a:buFontTx/>
              <a:buNone/>
            </a:pPr>
            <a:r>
              <a:rPr lang="en-AU" altLang="en-US" sz="2400" dirty="0" smtClean="0">
                <a:solidFill>
                  <a:srgbClr val="000000"/>
                </a:solidFill>
              </a:rPr>
              <a:t>Range </a:t>
            </a:r>
            <a:r>
              <a:rPr lang="en-AU" altLang="en-US" sz="2400" dirty="0" smtClean="0">
                <a:solidFill>
                  <a:srgbClr val="000000"/>
                </a:solidFill>
              </a:rPr>
              <a:t>is based on line of sight. </a:t>
            </a:r>
          </a:p>
          <a:p>
            <a:pPr marL="0" indent="0">
              <a:buFontTx/>
              <a:buNone/>
            </a:pPr>
            <a:endParaRPr lang="en-AU" altLang="en-US" dirty="0" smtClean="0">
              <a:solidFill>
                <a:srgbClr val="000000"/>
              </a:solidFill>
            </a:endParaRPr>
          </a:p>
          <a:p>
            <a:pPr marL="0" indent="0">
              <a:buFontTx/>
              <a:buNone/>
            </a:pPr>
            <a:endParaRPr lang="en-AU" altLang="en-US" dirty="0" smtClean="0">
              <a:solidFill>
                <a:srgbClr val="000000"/>
              </a:solidFill>
            </a:endParaRPr>
          </a:p>
          <a:p>
            <a:pPr marL="0" indent="0">
              <a:buFontTx/>
              <a:buNone/>
            </a:pPr>
            <a:endParaRPr lang="en-AU" altLang="en-US" dirty="0" smtClean="0"/>
          </a:p>
        </p:txBody>
      </p:sp>
    </p:spTree>
    <p:extLst>
      <p:ext uri="{BB962C8B-B14F-4D97-AF65-F5344CB8AC3E}">
        <p14:creationId xmlns:p14="http://schemas.microsoft.com/office/powerpoint/2010/main" val="127677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55650" y="1196975"/>
          <a:ext cx="6192838" cy="4770458"/>
        </p:xfrm>
        <a:graphic>
          <a:graphicData uri="http://schemas.openxmlformats.org/drawingml/2006/table">
            <a:tbl>
              <a:tblPr firstRow="1" firstCol="1" bandRow="1">
                <a:tableStyleId>{5940675A-B579-460E-94D1-54222C63F5DA}</a:tableStyleId>
              </a:tblPr>
              <a:tblGrid>
                <a:gridCol w="2735305"/>
                <a:gridCol w="3457533"/>
              </a:tblGrid>
              <a:tr h="359986">
                <a:tc>
                  <a:txBody>
                    <a:bodyPr/>
                    <a:lstStyle/>
                    <a:p>
                      <a:pPr marL="540385" algn="ctr">
                        <a:spcBef>
                          <a:spcPts val="1200"/>
                        </a:spcBef>
                        <a:spcAft>
                          <a:spcPts val="0"/>
                        </a:spcAft>
                      </a:pPr>
                      <a:r>
                        <a:rPr lang="en-AU" sz="1100" b="1" dirty="0">
                          <a:effectLst/>
                        </a:rPr>
                        <a:t>Item</a:t>
                      </a:r>
                      <a:endParaRPr lang="en-AU" sz="1200" b="1" dirty="0">
                        <a:effectLst/>
                        <a:latin typeface="Arial"/>
                        <a:ea typeface="Calibri"/>
                        <a:cs typeface="Times New Roman"/>
                      </a:endParaRPr>
                    </a:p>
                  </a:txBody>
                  <a:tcPr marL="67201" marR="67201" marT="0" marB="0" anchor="ctr"/>
                </a:tc>
                <a:tc>
                  <a:txBody>
                    <a:bodyPr/>
                    <a:lstStyle/>
                    <a:p>
                      <a:pPr marL="540385" algn="ctr">
                        <a:spcBef>
                          <a:spcPts val="1200"/>
                        </a:spcBef>
                        <a:spcAft>
                          <a:spcPts val="0"/>
                        </a:spcAft>
                      </a:pPr>
                      <a:r>
                        <a:rPr lang="en-AU" sz="1100" b="1" dirty="0">
                          <a:effectLst/>
                        </a:rPr>
                        <a:t>Specification</a:t>
                      </a:r>
                      <a:endParaRPr lang="en-AU" sz="1200" b="1" dirty="0">
                        <a:effectLst/>
                        <a:latin typeface="Arial"/>
                        <a:ea typeface="Calibri"/>
                        <a:cs typeface="Times New Roman"/>
                      </a:endParaRPr>
                    </a:p>
                  </a:txBody>
                  <a:tcPr marL="67201" marR="67201" marT="0" marB="0" anchor="ctr"/>
                </a:tc>
              </a:tr>
              <a:tr h="223323">
                <a:tc>
                  <a:txBody>
                    <a:bodyPr/>
                    <a:lstStyle/>
                    <a:p>
                      <a:pPr marL="540385" algn="l">
                        <a:spcBef>
                          <a:spcPts val="1200"/>
                        </a:spcBef>
                        <a:spcAft>
                          <a:spcPts val="0"/>
                        </a:spcAft>
                      </a:pPr>
                      <a:r>
                        <a:rPr lang="en-AU" sz="1000" dirty="0">
                          <a:effectLst/>
                        </a:rPr>
                        <a:t>Frequency band</a:t>
                      </a:r>
                      <a:endParaRPr lang="en-AU" sz="1200" dirty="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UHF</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dirty="0">
                          <a:effectLst/>
                        </a:rPr>
                        <a:t>Channel capacity</a:t>
                      </a:r>
                      <a:endParaRPr lang="en-AU" sz="1200" dirty="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1000</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Frequency band range</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403-527 MHz</a:t>
                      </a:r>
                      <a:endParaRPr lang="en-AU" sz="1200" dirty="0">
                        <a:effectLst/>
                        <a:latin typeface="Arial"/>
                        <a:ea typeface="Calibri"/>
                        <a:cs typeface="Times New Roman"/>
                      </a:endParaRPr>
                    </a:p>
                  </a:txBody>
                  <a:tcPr marL="35467" marR="35467" marT="35462" marB="35462"/>
                </a:tc>
              </a:tr>
              <a:tr h="369536">
                <a:tc>
                  <a:txBody>
                    <a:bodyPr/>
                    <a:lstStyle/>
                    <a:p>
                      <a:pPr marL="540385" algn="l">
                        <a:spcBef>
                          <a:spcPts val="1200"/>
                        </a:spcBef>
                        <a:spcAft>
                          <a:spcPts val="0"/>
                        </a:spcAft>
                      </a:pPr>
                      <a:r>
                        <a:rPr lang="en-AU" sz="1000" dirty="0">
                          <a:effectLst/>
                        </a:rPr>
                        <a:t>Battery</a:t>
                      </a:r>
                      <a:endParaRPr lang="en-AU" sz="1200" dirty="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IMPRES Hi-Cap Li-ion FM 2300 mAH Battery</a:t>
                      </a:r>
                      <a:endParaRPr lang="en-AU" sz="1200" dirty="0">
                        <a:effectLst/>
                        <a:latin typeface="Arial"/>
                        <a:ea typeface="Calibri"/>
                        <a:cs typeface="Times New Roman"/>
                      </a:endParaRPr>
                    </a:p>
                  </a:txBody>
                  <a:tcPr marL="35467" marR="35467" marT="35462" marB="35462"/>
                </a:tc>
              </a:tr>
              <a:tr h="528121">
                <a:tc>
                  <a:txBody>
                    <a:bodyPr/>
                    <a:lstStyle/>
                    <a:p>
                      <a:pPr marL="540385" algn="l">
                        <a:spcBef>
                          <a:spcPts val="1200"/>
                        </a:spcBef>
                        <a:spcAft>
                          <a:spcPts val="0"/>
                        </a:spcAft>
                      </a:pPr>
                      <a:r>
                        <a:rPr lang="en-AU" sz="1000">
                          <a:effectLst/>
                        </a:rPr>
                        <a:t>Battery Life (5/5/90 duty cycle with carrier squelch and transmitter in high power) (1)</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17.3 hours</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Power supply</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7.5 V (nominal)</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Weight (with battery)</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365.5 g</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Dimensions H x W x D (with battery)</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130.3 x 55.2 x 41.1 mm </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Intrinsically safe (2)</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Yes</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Operating temperature</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800" dirty="0">
                          <a:effectLst/>
                        </a:rPr>
                        <a:t>-</a:t>
                      </a:r>
                      <a:r>
                        <a:rPr lang="en-AU" sz="1000" dirty="0">
                          <a:effectLst/>
                        </a:rPr>
                        <a:t>30 ~ +60 °C</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Storage temperature</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-40° C / +85° C</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Ingress rating</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IP 57</a:t>
                      </a:r>
                      <a:endParaRPr lang="en-AU" sz="1200" dirty="0">
                        <a:effectLst/>
                        <a:latin typeface="Arial"/>
                        <a:ea typeface="Calibri"/>
                        <a:cs typeface="Times New Roman"/>
                      </a:endParaRPr>
                    </a:p>
                  </a:txBody>
                  <a:tcPr marL="35467" marR="35467" marT="35462" marB="35462"/>
                </a:tc>
              </a:tr>
              <a:tr h="832920">
                <a:tc>
                  <a:txBody>
                    <a:bodyPr/>
                    <a:lstStyle/>
                    <a:p>
                      <a:pPr marL="540385" algn="l">
                        <a:spcBef>
                          <a:spcPts val="1200"/>
                        </a:spcBef>
                        <a:spcAft>
                          <a:spcPts val="0"/>
                        </a:spcAft>
                      </a:pPr>
                      <a:r>
                        <a:rPr lang="en-AU" sz="1000">
                          <a:effectLst/>
                        </a:rPr>
                        <a:t>Transmitter</a:t>
                      </a:r>
                      <a:endParaRPr lang="en-AU" sz="1200">
                        <a:effectLst/>
                      </a:endParaRPr>
                    </a:p>
                    <a:p>
                      <a:pPr marL="540385" algn="l">
                        <a:spcBef>
                          <a:spcPts val="1200"/>
                        </a:spcBef>
                        <a:spcAft>
                          <a:spcPts val="0"/>
                        </a:spcAft>
                      </a:pPr>
                      <a:r>
                        <a:rPr lang="en-AU" sz="1000">
                          <a:effectLst/>
                        </a:rPr>
                        <a:t>   Low power output</a:t>
                      </a:r>
                      <a:endParaRPr lang="en-AU" sz="1200">
                        <a:effectLst/>
                      </a:endParaRPr>
                    </a:p>
                    <a:p>
                      <a:pPr marL="540385" algn="l">
                        <a:spcBef>
                          <a:spcPts val="1200"/>
                        </a:spcBef>
                        <a:spcAft>
                          <a:spcPts val="0"/>
                        </a:spcAft>
                      </a:pPr>
                      <a:r>
                        <a:rPr lang="en-AU" sz="1000">
                          <a:effectLst/>
                        </a:rPr>
                        <a:t>   High power output</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 </a:t>
                      </a:r>
                      <a:endParaRPr lang="en-AU" sz="1200" dirty="0">
                        <a:effectLst/>
                      </a:endParaRPr>
                    </a:p>
                    <a:p>
                      <a:pPr marL="540385" algn="l">
                        <a:spcBef>
                          <a:spcPts val="1200"/>
                        </a:spcBef>
                        <a:spcAft>
                          <a:spcPts val="0"/>
                        </a:spcAft>
                      </a:pPr>
                      <a:r>
                        <a:rPr lang="en-AU" sz="1000" dirty="0">
                          <a:effectLst/>
                        </a:rPr>
                        <a:t>1W</a:t>
                      </a:r>
                      <a:endParaRPr lang="en-AU" sz="1200" dirty="0">
                        <a:effectLst/>
                      </a:endParaRPr>
                    </a:p>
                    <a:p>
                      <a:pPr marL="540385" algn="l">
                        <a:spcBef>
                          <a:spcPts val="1200"/>
                        </a:spcBef>
                        <a:spcAft>
                          <a:spcPts val="0"/>
                        </a:spcAft>
                      </a:pPr>
                      <a:r>
                        <a:rPr lang="en-AU" sz="1000" dirty="0">
                          <a:effectLst/>
                        </a:rPr>
                        <a:t>4W</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Emergency button</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Yes</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GPS </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Yes</a:t>
                      </a:r>
                      <a:endParaRPr lang="en-AU" sz="1200" dirty="0">
                        <a:effectLst/>
                        <a:latin typeface="Arial"/>
                        <a:ea typeface="Calibri"/>
                        <a:cs typeface="Times New Roman"/>
                      </a:endParaRPr>
                    </a:p>
                  </a:txBody>
                  <a:tcPr marL="35467" marR="35467" marT="35462" marB="35462"/>
                </a:tc>
              </a:tr>
            </a:tbl>
          </a:graphicData>
        </a:graphic>
      </p:graphicFrame>
      <p:sp>
        <p:nvSpPr>
          <p:cNvPr id="5175" name="Title 1"/>
          <p:cNvSpPr>
            <a:spLocks noGrp="1"/>
          </p:cNvSpPr>
          <p:nvPr>
            <p:ph type="title"/>
          </p:nvPr>
        </p:nvSpPr>
        <p:spPr>
          <a:xfrm>
            <a:off x="457200" y="274638"/>
            <a:ext cx="8229600" cy="850900"/>
          </a:xfrm>
        </p:spPr>
        <p:txBody>
          <a:bodyPr/>
          <a:lstStyle/>
          <a:p>
            <a:r>
              <a:rPr lang="en-AU" altLang="en-US" sz="2800" smtClean="0">
                <a:solidFill>
                  <a:schemeClr val="tx1"/>
                </a:solidFill>
              </a:rPr>
              <a:t>Radio Data</a:t>
            </a:r>
          </a:p>
        </p:txBody>
      </p:sp>
    </p:spTree>
    <p:extLst>
      <p:ext uri="{BB962C8B-B14F-4D97-AF65-F5344CB8AC3E}">
        <p14:creationId xmlns:p14="http://schemas.microsoft.com/office/powerpoint/2010/main" val="133219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AU" altLang="en-US" sz="2800" b="1" smtClean="0">
                <a:solidFill>
                  <a:schemeClr val="tx1"/>
                </a:solidFill>
              </a:rPr>
              <a:t>Attach battery and antenna</a:t>
            </a:r>
          </a:p>
        </p:txBody>
      </p:sp>
      <p:pic>
        <p:nvPicPr>
          <p:cNvPr id="6147" name="Picture 7" descr="F:\DCIM\100OLYMP\P1010044.JPG"/>
          <p:cNvPicPr>
            <a:picLocks noChangeAspect="1" noChangeArrowheads="1"/>
          </p:cNvPicPr>
          <p:nvPr/>
        </p:nvPicPr>
        <p:blipFill>
          <a:blip r:embed="rId3">
            <a:extLst>
              <a:ext uri="{28A0092B-C50C-407E-A947-70E740481C1C}">
                <a14:useLocalDpi xmlns:a14="http://schemas.microsoft.com/office/drawing/2010/main" val="0"/>
              </a:ext>
            </a:extLst>
          </a:blip>
          <a:srcRect l="11787" r="10080" b="17786"/>
          <a:stretch>
            <a:fillRect/>
          </a:stretch>
        </p:blipFill>
        <p:spPr bwMode="auto">
          <a:xfrm>
            <a:off x="5065713" y="3500438"/>
            <a:ext cx="304482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8"/>
          <p:cNvSpPr txBox="1">
            <a:spLocks noChangeArrowheads="1"/>
          </p:cNvSpPr>
          <p:nvPr/>
        </p:nvSpPr>
        <p:spPr bwMode="auto">
          <a:xfrm>
            <a:off x="2051050" y="4789488"/>
            <a:ext cx="1793875"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Locking lever</a:t>
            </a:r>
            <a:endParaRPr lang="en-AU" altLang="en-US" sz="1800">
              <a:solidFill>
                <a:schemeClr val="tx1"/>
              </a:solidFill>
            </a:endParaRPr>
          </a:p>
        </p:txBody>
      </p:sp>
      <p:sp>
        <p:nvSpPr>
          <p:cNvPr id="6149" name="Line 11"/>
          <p:cNvSpPr>
            <a:spLocks noChangeShapeType="1"/>
          </p:cNvSpPr>
          <p:nvPr/>
        </p:nvSpPr>
        <p:spPr bwMode="auto">
          <a:xfrm>
            <a:off x="3995738" y="4973638"/>
            <a:ext cx="23050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pic>
        <p:nvPicPr>
          <p:cNvPr id="6150" name="Picture 8" descr="F:\DCIM\100OLYMP\P1010049.JPG"/>
          <p:cNvPicPr>
            <a:picLocks noChangeAspect="1" noChangeArrowheads="1"/>
          </p:cNvPicPr>
          <p:nvPr/>
        </p:nvPicPr>
        <p:blipFill>
          <a:blip r:embed="rId4">
            <a:extLst>
              <a:ext uri="{28A0092B-C50C-407E-A947-70E740481C1C}">
                <a14:useLocalDpi xmlns:a14="http://schemas.microsoft.com/office/drawing/2010/main" val="0"/>
              </a:ext>
            </a:extLst>
          </a:blip>
          <a:srcRect b="20985"/>
          <a:stretch>
            <a:fillRect/>
          </a:stretch>
        </p:blipFill>
        <p:spPr bwMode="auto">
          <a:xfrm>
            <a:off x="976313" y="1268413"/>
            <a:ext cx="35242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Line 11"/>
          <p:cNvSpPr>
            <a:spLocks noChangeShapeType="1"/>
          </p:cNvSpPr>
          <p:nvPr/>
        </p:nvSpPr>
        <p:spPr bwMode="auto">
          <a:xfrm flipH="1" flipV="1">
            <a:off x="1797050" y="2420938"/>
            <a:ext cx="1150938" cy="720725"/>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Tree>
    <p:extLst>
      <p:ext uri="{BB962C8B-B14F-4D97-AF65-F5344CB8AC3E}">
        <p14:creationId xmlns:p14="http://schemas.microsoft.com/office/powerpoint/2010/main" val="276308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CBR Training\2015 radio\P1010009.JPG"/>
          <p:cNvPicPr>
            <a:picLocks noChangeAspect="1" noChangeArrowheads="1"/>
          </p:cNvPicPr>
          <p:nvPr/>
        </p:nvPicPr>
        <p:blipFill>
          <a:blip r:embed="rId3">
            <a:extLst>
              <a:ext uri="{28A0092B-C50C-407E-A947-70E740481C1C}">
                <a14:useLocalDpi xmlns:a14="http://schemas.microsoft.com/office/drawing/2010/main" val="0"/>
              </a:ext>
            </a:extLst>
          </a:blip>
          <a:srcRect l="12309" r="41951" b="39267"/>
          <a:stretch>
            <a:fillRect/>
          </a:stretch>
        </p:blipFill>
        <p:spPr bwMode="auto">
          <a:xfrm>
            <a:off x="2468563" y="1541463"/>
            <a:ext cx="373221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top</a:t>
            </a:r>
          </a:p>
        </p:txBody>
      </p:sp>
      <p:sp>
        <p:nvSpPr>
          <p:cNvPr id="7172" name="Text Box 8"/>
          <p:cNvSpPr txBox="1">
            <a:spLocks noChangeArrowheads="1"/>
          </p:cNvSpPr>
          <p:nvPr/>
        </p:nvSpPr>
        <p:spPr bwMode="auto">
          <a:xfrm>
            <a:off x="301625" y="2590800"/>
            <a:ext cx="1511300" cy="666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On/Off Volume</a:t>
            </a:r>
            <a:endParaRPr lang="en-AU" altLang="en-US" sz="1800">
              <a:solidFill>
                <a:schemeClr val="tx1"/>
              </a:solidFill>
            </a:endParaRPr>
          </a:p>
        </p:txBody>
      </p:sp>
      <p:sp>
        <p:nvSpPr>
          <p:cNvPr id="7173" name="Line 11"/>
          <p:cNvSpPr>
            <a:spLocks noChangeShapeType="1"/>
          </p:cNvSpPr>
          <p:nvPr/>
        </p:nvSpPr>
        <p:spPr bwMode="auto">
          <a:xfrm flipV="1">
            <a:off x="1908175" y="2870200"/>
            <a:ext cx="1150938"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7174" name="Text Box 8"/>
          <p:cNvSpPr txBox="1">
            <a:spLocks noChangeArrowheads="1"/>
          </p:cNvSpPr>
          <p:nvPr/>
        </p:nvSpPr>
        <p:spPr bwMode="auto">
          <a:xfrm>
            <a:off x="2454275" y="5480050"/>
            <a:ext cx="15113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Channel select</a:t>
            </a:r>
            <a:endParaRPr lang="en-AU" altLang="en-US" sz="1800">
              <a:solidFill>
                <a:schemeClr val="tx1"/>
              </a:solidFill>
            </a:endParaRPr>
          </a:p>
        </p:txBody>
      </p:sp>
      <p:sp>
        <p:nvSpPr>
          <p:cNvPr id="7175" name="Line 11"/>
          <p:cNvSpPr>
            <a:spLocks noChangeShapeType="1"/>
          </p:cNvSpPr>
          <p:nvPr/>
        </p:nvSpPr>
        <p:spPr bwMode="auto">
          <a:xfrm flipV="1">
            <a:off x="3209925" y="3398838"/>
            <a:ext cx="755650" cy="197485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7176" name="Line 11"/>
          <p:cNvSpPr>
            <a:spLocks noChangeShapeType="1"/>
          </p:cNvSpPr>
          <p:nvPr/>
        </p:nvSpPr>
        <p:spPr bwMode="auto">
          <a:xfrm flipH="1">
            <a:off x="5580063" y="3860800"/>
            <a:ext cx="1223962"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7177" name="Text Box 8"/>
          <p:cNvSpPr txBox="1">
            <a:spLocks noChangeArrowheads="1"/>
          </p:cNvSpPr>
          <p:nvPr/>
        </p:nvSpPr>
        <p:spPr bwMode="auto">
          <a:xfrm>
            <a:off x="6942138" y="3398838"/>
            <a:ext cx="1793875" cy="646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Universal connection port</a:t>
            </a:r>
            <a:endParaRPr lang="en-AU" altLang="en-US" sz="1800">
              <a:solidFill>
                <a:schemeClr val="tx1"/>
              </a:solidFill>
            </a:endParaRPr>
          </a:p>
        </p:txBody>
      </p:sp>
    </p:spTree>
    <p:extLst>
      <p:ext uri="{BB962C8B-B14F-4D97-AF65-F5344CB8AC3E}">
        <p14:creationId xmlns:p14="http://schemas.microsoft.com/office/powerpoint/2010/main" val="308478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right side</a:t>
            </a:r>
          </a:p>
        </p:txBody>
      </p:sp>
      <p:sp>
        <p:nvSpPr>
          <p:cNvPr id="8195" name="Text Box 8"/>
          <p:cNvSpPr txBox="1">
            <a:spLocks noChangeArrowheads="1"/>
          </p:cNvSpPr>
          <p:nvPr/>
        </p:nvSpPr>
        <p:spPr bwMode="auto">
          <a:xfrm>
            <a:off x="5364163" y="5164138"/>
            <a:ext cx="1793875"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Port cover off</a:t>
            </a:r>
            <a:endParaRPr lang="en-AU" altLang="en-US" sz="1800">
              <a:solidFill>
                <a:schemeClr val="tx1"/>
              </a:solidFill>
            </a:endParaRPr>
          </a:p>
        </p:txBody>
      </p:sp>
      <p:pic>
        <p:nvPicPr>
          <p:cNvPr id="8196" name="Picture 2" descr="F:\DCIM\100OLYMP\P1010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385888"/>
            <a:ext cx="261778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F:\DCIM\100OLYMP\P1010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430338"/>
            <a:ext cx="25828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1293813" y="5124450"/>
            <a:ext cx="1793875"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Port cover on</a:t>
            </a:r>
            <a:endParaRPr lang="en-AU" altLang="en-US" sz="1800">
              <a:solidFill>
                <a:schemeClr val="tx1"/>
              </a:solidFill>
            </a:endParaRPr>
          </a:p>
        </p:txBody>
      </p:sp>
    </p:spTree>
    <p:extLst>
      <p:ext uri="{BB962C8B-B14F-4D97-AF65-F5344CB8AC3E}">
        <p14:creationId xmlns:p14="http://schemas.microsoft.com/office/powerpoint/2010/main" val="219953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left side</a:t>
            </a:r>
          </a:p>
        </p:txBody>
      </p:sp>
      <p:sp>
        <p:nvSpPr>
          <p:cNvPr id="9219" name="Text Box 8"/>
          <p:cNvSpPr txBox="1">
            <a:spLocks noChangeArrowheads="1"/>
          </p:cNvSpPr>
          <p:nvPr/>
        </p:nvSpPr>
        <p:spPr bwMode="auto">
          <a:xfrm>
            <a:off x="6659563" y="3214688"/>
            <a:ext cx="1793875"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Transmit button</a:t>
            </a:r>
            <a:endParaRPr lang="en-AU" altLang="en-US" sz="1800">
              <a:solidFill>
                <a:schemeClr val="tx1"/>
              </a:solidFill>
            </a:endParaRPr>
          </a:p>
        </p:txBody>
      </p:sp>
      <p:pic>
        <p:nvPicPr>
          <p:cNvPr id="9220" name="Picture 3" descr="F:\DCIM\100OLYMP\P1010066.JPG"/>
          <p:cNvPicPr>
            <a:picLocks noChangeAspect="1" noChangeArrowheads="1"/>
          </p:cNvPicPr>
          <p:nvPr/>
        </p:nvPicPr>
        <p:blipFill>
          <a:blip r:embed="rId3">
            <a:extLst>
              <a:ext uri="{28A0092B-C50C-407E-A947-70E740481C1C}">
                <a14:useLocalDpi xmlns:a14="http://schemas.microsoft.com/office/drawing/2010/main" val="0"/>
              </a:ext>
            </a:extLst>
          </a:blip>
          <a:srcRect r="23720"/>
          <a:stretch>
            <a:fillRect/>
          </a:stretch>
        </p:blipFill>
        <p:spPr bwMode="auto">
          <a:xfrm>
            <a:off x="3203575" y="1527175"/>
            <a:ext cx="24987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11"/>
          <p:cNvSpPr>
            <a:spLocks noChangeShapeType="1"/>
          </p:cNvSpPr>
          <p:nvPr/>
        </p:nvSpPr>
        <p:spPr bwMode="auto">
          <a:xfrm flipH="1">
            <a:off x="4521200" y="3398838"/>
            <a:ext cx="19748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9222" name="Text Box 8"/>
          <p:cNvSpPr txBox="1">
            <a:spLocks noChangeArrowheads="1"/>
          </p:cNvSpPr>
          <p:nvPr/>
        </p:nvSpPr>
        <p:spPr bwMode="auto">
          <a:xfrm>
            <a:off x="755650" y="3214688"/>
            <a:ext cx="1793875"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Belt Clip</a:t>
            </a:r>
            <a:endParaRPr lang="en-AU" altLang="en-US" sz="1800">
              <a:solidFill>
                <a:schemeClr val="tx1"/>
              </a:solidFill>
            </a:endParaRPr>
          </a:p>
        </p:txBody>
      </p:sp>
      <p:sp>
        <p:nvSpPr>
          <p:cNvPr id="9223" name="Line 11"/>
          <p:cNvSpPr>
            <a:spLocks noChangeShapeType="1"/>
          </p:cNvSpPr>
          <p:nvPr/>
        </p:nvSpPr>
        <p:spPr bwMode="auto">
          <a:xfrm flipV="1">
            <a:off x="2673350" y="3398838"/>
            <a:ext cx="12509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Tree>
    <p:extLst>
      <p:ext uri="{BB962C8B-B14F-4D97-AF65-F5344CB8AC3E}">
        <p14:creationId xmlns:p14="http://schemas.microsoft.com/office/powerpoint/2010/main" val="262335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G:\CBR Training\2015 radio\P1010001.JPG"/>
          <p:cNvPicPr>
            <a:picLocks noChangeAspect="1" noChangeArrowheads="1"/>
          </p:cNvPicPr>
          <p:nvPr/>
        </p:nvPicPr>
        <p:blipFill>
          <a:blip r:embed="rId3">
            <a:extLst>
              <a:ext uri="{28A0092B-C50C-407E-A947-70E740481C1C}">
                <a14:useLocalDpi xmlns:a14="http://schemas.microsoft.com/office/drawing/2010/main" val="0"/>
              </a:ext>
            </a:extLst>
          </a:blip>
          <a:srcRect l="31299" t="61037" r="36440" b="15733"/>
          <a:stretch>
            <a:fillRect/>
          </a:stretch>
        </p:blipFill>
        <p:spPr bwMode="auto">
          <a:xfrm>
            <a:off x="2481263" y="1916113"/>
            <a:ext cx="348773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front</a:t>
            </a:r>
          </a:p>
        </p:txBody>
      </p:sp>
      <p:sp>
        <p:nvSpPr>
          <p:cNvPr id="10244" name="Text Box 8"/>
          <p:cNvSpPr txBox="1">
            <a:spLocks noChangeArrowheads="1"/>
          </p:cNvSpPr>
          <p:nvPr/>
        </p:nvSpPr>
        <p:spPr bwMode="auto">
          <a:xfrm>
            <a:off x="468313" y="2852738"/>
            <a:ext cx="1511300"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Channel</a:t>
            </a:r>
            <a:endParaRPr lang="en-AU" altLang="en-US" sz="1800">
              <a:solidFill>
                <a:schemeClr val="tx1"/>
              </a:solidFill>
            </a:endParaRPr>
          </a:p>
        </p:txBody>
      </p:sp>
      <p:sp>
        <p:nvSpPr>
          <p:cNvPr id="10245" name="Line 11"/>
          <p:cNvSpPr>
            <a:spLocks noChangeShapeType="1"/>
          </p:cNvSpPr>
          <p:nvPr/>
        </p:nvSpPr>
        <p:spPr bwMode="auto">
          <a:xfrm>
            <a:off x="2079625" y="2244725"/>
            <a:ext cx="1628775" cy="320675"/>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46" name="Text Box 8"/>
          <p:cNvSpPr txBox="1">
            <a:spLocks noChangeArrowheads="1"/>
          </p:cNvSpPr>
          <p:nvPr/>
        </p:nvSpPr>
        <p:spPr bwMode="auto">
          <a:xfrm>
            <a:off x="468313" y="4222750"/>
            <a:ext cx="1511300"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Select</a:t>
            </a:r>
            <a:endParaRPr lang="en-AU" altLang="en-US" sz="1800">
              <a:solidFill>
                <a:schemeClr val="tx1"/>
              </a:solidFill>
            </a:endParaRPr>
          </a:p>
        </p:txBody>
      </p:sp>
      <p:sp>
        <p:nvSpPr>
          <p:cNvPr id="10247" name="Line 11"/>
          <p:cNvSpPr>
            <a:spLocks noChangeShapeType="1"/>
          </p:cNvSpPr>
          <p:nvPr/>
        </p:nvSpPr>
        <p:spPr bwMode="auto">
          <a:xfrm flipV="1">
            <a:off x="2079625" y="4406900"/>
            <a:ext cx="11239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48" name="Line 11"/>
          <p:cNvSpPr>
            <a:spLocks noChangeShapeType="1"/>
          </p:cNvSpPr>
          <p:nvPr/>
        </p:nvSpPr>
        <p:spPr bwMode="auto">
          <a:xfrm flipH="1">
            <a:off x="5834063" y="2070100"/>
            <a:ext cx="825500" cy="141288"/>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49" name="Text Box 8"/>
          <p:cNvSpPr txBox="1">
            <a:spLocks noChangeArrowheads="1"/>
          </p:cNvSpPr>
          <p:nvPr/>
        </p:nvSpPr>
        <p:spPr bwMode="auto">
          <a:xfrm>
            <a:off x="6796088" y="1641475"/>
            <a:ext cx="1795462"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Universal connection port (under cover)</a:t>
            </a:r>
            <a:endParaRPr lang="en-AU" altLang="en-US" sz="1800">
              <a:solidFill>
                <a:schemeClr val="tx1"/>
              </a:solidFill>
            </a:endParaRPr>
          </a:p>
        </p:txBody>
      </p:sp>
      <p:sp>
        <p:nvSpPr>
          <p:cNvPr id="10250" name="Text Box 8"/>
          <p:cNvSpPr txBox="1">
            <a:spLocks noChangeArrowheads="1"/>
          </p:cNvSpPr>
          <p:nvPr/>
        </p:nvSpPr>
        <p:spPr bwMode="auto">
          <a:xfrm>
            <a:off x="468313" y="2060575"/>
            <a:ext cx="1511300"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Battery level</a:t>
            </a:r>
            <a:endParaRPr lang="en-AU" altLang="en-US" sz="1800">
              <a:solidFill>
                <a:schemeClr val="tx1"/>
              </a:solidFill>
            </a:endParaRPr>
          </a:p>
        </p:txBody>
      </p:sp>
      <p:sp>
        <p:nvSpPr>
          <p:cNvPr id="10251" name="Line 11"/>
          <p:cNvSpPr>
            <a:spLocks noChangeShapeType="1"/>
          </p:cNvSpPr>
          <p:nvPr/>
        </p:nvSpPr>
        <p:spPr bwMode="auto">
          <a:xfrm flipV="1">
            <a:off x="2079625" y="3036888"/>
            <a:ext cx="132080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52" name="Line 11"/>
          <p:cNvSpPr>
            <a:spLocks noChangeShapeType="1"/>
          </p:cNvSpPr>
          <p:nvPr/>
        </p:nvSpPr>
        <p:spPr bwMode="auto">
          <a:xfrm flipH="1" flipV="1">
            <a:off x="5148263" y="4406900"/>
            <a:ext cx="151130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53" name="Text Box 8"/>
          <p:cNvSpPr txBox="1">
            <a:spLocks noChangeArrowheads="1"/>
          </p:cNvSpPr>
          <p:nvPr/>
        </p:nvSpPr>
        <p:spPr bwMode="auto">
          <a:xfrm>
            <a:off x="6796088" y="4222750"/>
            <a:ext cx="1795462"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Menu</a:t>
            </a:r>
            <a:endParaRPr lang="en-AU" altLang="en-US" sz="1800">
              <a:solidFill>
                <a:schemeClr val="tx1"/>
              </a:solidFill>
            </a:endParaRPr>
          </a:p>
        </p:txBody>
      </p:sp>
    </p:spTree>
    <p:extLst>
      <p:ext uri="{BB962C8B-B14F-4D97-AF65-F5344CB8AC3E}">
        <p14:creationId xmlns:p14="http://schemas.microsoft.com/office/powerpoint/2010/main" val="4035719754"/>
      </p:ext>
    </p:extLst>
  </p:cSld>
  <p:clrMapOvr>
    <a:masterClrMapping/>
  </p:clrMapOvr>
</p:sld>
</file>

<file path=ppt/theme/theme1.xml><?xml version="1.0" encoding="utf-8"?>
<a:theme xmlns:a="http://schemas.openxmlformats.org/drawingml/2006/main" name="powerpoint_corporate_standard_navy_template">
  <a:themeElements>
    <a:clrScheme name="WA Health 288">
      <a:dk1>
        <a:srgbClr val="000000"/>
      </a:dk1>
      <a:lt1>
        <a:srgbClr val="FFFFFF"/>
      </a:lt1>
      <a:dk2>
        <a:srgbClr val="1B2C5B"/>
      </a:dk2>
      <a:lt2>
        <a:srgbClr val="464E56"/>
      </a:lt2>
      <a:accent1>
        <a:srgbClr val="004B8D"/>
      </a:accent1>
      <a:accent2>
        <a:srgbClr val="004B8D"/>
      </a:accent2>
      <a:accent3>
        <a:srgbClr val="FFFFFF"/>
      </a:accent3>
      <a:accent4>
        <a:srgbClr val="000000"/>
      </a:accent4>
      <a:accent5>
        <a:srgbClr val="BFC3C5"/>
      </a:accent5>
      <a:accent6>
        <a:srgbClr val="00437F"/>
      </a:accent6>
      <a:hlink>
        <a:srgbClr val="004B8D"/>
      </a:hlink>
      <a:folHlink>
        <a:srgbClr val="BFC3C5"/>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4B8D"/>
        </a:dk2>
        <a:lt2>
          <a:srgbClr val="757477"/>
        </a:lt2>
        <a:accent1>
          <a:srgbClr val="004B8D"/>
        </a:accent1>
        <a:accent2>
          <a:srgbClr val="004B8D"/>
        </a:accent2>
        <a:accent3>
          <a:srgbClr val="FFFFFF"/>
        </a:accent3>
        <a:accent4>
          <a:srgbClr val="000000"/>
        </a:accent4>
        <a:accent5>
          <a:srgbClr val="AAB1C5"/>
        </a:accent5>
        <a:accent6>
          <a:srgbClr val="00437F"/>
        </a:accent6>
        <a:hlink>
          <a:srgbClr val="004B8D"/>
        </a:hlink>
        <a:folHlink>
          <a:srgbClr val="7574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powerpoint_corporate_standard_navy_template</Template>
  <TotalTime>30</TotalTime>
  <Words>1050</Words>
  <Application>Microsoft Office PowerPoint</Application>
  <PresentationFormat>On-screen Show (4:3)</PresentationFormat>
  <Paragraphs>163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powerpoint_corporate_standard_navy_template</vt:lpstr>
      <vt:lpstr>Radio – Hand Held</vt:lpstr>
      <vt:lpstr>Objective</vt:lpstr>
      <vt:lpstr>Radio  - General</vt:lpstr>
      <vt:lpstr>Radio Data</vt:lpstr>
      <vt:lpstr>Attach battery and antenna</vt:lpstr>
      <vt:lpstr>Radio - top</vt:lpstr>
      <vt:lpstr>Radio – right side</vt:lpstr>
      <vt:lpstr>Radio – left side</vt:lpstr>
      <vt:lpstr>Radio - front</vt:lpstr>
      <vt:lpstr>Attach PTT to the radio</vt:lpstr>
      <vt:lpstr>Operate the radio</vt:lpstr>
      <vt:lpstr>Charging</vt:lpstr>
      <vt:lpstr>Charging (continued)</vt:lpstr>
      <vt:lpstr>PowerPoint Presentation</vt:lpstr>
      <vt:lpstr>PowerPoint Presentation</vt:lpstr>
    </vt:vector>
  </TitlesOfParts>
  <Company>Department of Health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CBR Radio Training</dc:title>
  <dc:subject>Blue power point 3 template to meet Style Guide requirements</dc:subject>
  <dc:creator>he67067</dc:creator>
  <cp:keywords>powerpoint 3, power point 3, presentation 3, blue, royal blue, template, PMS 288, style guide</cp:keywords>
  <cp:lastModifiedBy>he67067</cp:lastModifiedBy>
  <cp:revision>5</cp:revision>
  <dcterms:created xsi:type="dcterms:W3CDTF">2015-04-14T05:53:21Z</dcterms:created>
  <dcterms:modified xsi:type="dcterms:W3CDTF">2015-05-04T03:26:36Z</dcterms:modified>
</cp:coreProperties>
</file>